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9" r:id="rId2"/>
    <p:sldId id="350" r:id="rId3"/>
    <p:sldId id="351" r:id="rId4"/>
    <p:sldId id="353" r:id="rId5"/>
    <p:sldId id="326" r:id="rId6"/>
    <p:sldId id="343" r:id="rId7"/>
    <p:sldId id="347" r:id="rId8"/>
    <p:sldId id="352" r:id="rId9"/>
    <p:sldId id="348" r:id="rId10"/>
    <p:sldId id="354" r:id="rId11"/>
    <p:sldId id="355" r:id="rId12"/>
    <p:sldId id="330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문 승준" initials="문승" lastIdx="1" clrIdx="0">
    <p:extLst>
      <p:ext uri="{19B8F6BF-5375-455C-9EA6-DF929625EA0E}">
        <p15:presenceInfo xmlns:p15="http://schemas.microsoft.com/office/powerpoint/2012/main" userId="1799ef2cad200c6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8B3B3"/>
    <a:srgbClr val="D7D6D4"/>
    <a:srgbClr val="6CB7B7"/>
    <a:srgbClr val="65B0B0"/>
    <a:srgbClr val="49A6A6"/>
    <a:srgbClr val="75A99E"/>
    <a:srgbClr val="FBFBF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4660"/>
  </p:normalViewPr>
  <p:slideViewPr>
    <p:cSldViewPr snapToGrid="0" showGuides="1">
      <p:cViewPr>
        <p:scale>
          <a:sx n="86" d="100"/>
          <a:sy n="86" d="100"/>
        </p:scale>
        <p:origin x="562" y="62"/>
      </p:cViewPr>
      <p:guideLst>
        <p:guide orient="horz" pos="2183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media/image1.jp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svg>
</file>

<file path=ppt/media/image7.png>
</file>

<file path=ppt/media/image8.svg>
</file>

<file path=ppt/media/image9.jpeg>
</file>

<file path=ppt/media/media1.m4a>
</file>

<file path=ppt/media/media10.m4a>
</file>

<file path=ppt/media/media11.m4a>
</file>

<file path=ppt/media/media12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36384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228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2984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6330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557222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98379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416390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53753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52981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279758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2894743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C7D0C1-D5FE-48CB-AEB6-E9E3D1C2E343}" type="datetimeFigureOut">
              <a:rPr lang="ko-KR" altLang="en-US" smtClean="0"/>
              <a:t>2021-11-27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5B5AC3A-BA06-4AE0-833B-7241F9EB1D02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91811B0-B48E-441A-87FD-055ECECA2FB0}"/>
              </a:ext>
            </a:extLst>
          </p:cNvPr>
          <p:cNvSpPr txBox="1"/>
          <p:nvPr userDrawn="1"/>
        </p:nvSpPr>
        <p:spPr>
          <a:xfrm>
            <a:off x="9715499" y="664359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accent4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accent4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4556612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2.png"/><Relationship Id="rId4" Type="http://schemas.openxmlformats.org/officeDocument/2006/relationships/image" Target="../media/image2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5" Type="http://schemas.openxmlformats.org/officeDocument/2006/relationships/image" Target="../media/image2.png"/><Relationship Id="rId4" Type="http://schemas.openxmlformats.org/officeDocument/2006/relationships/image" Target="../media/image2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8.sv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7.png"/><Relationship Id="rId5" Type="http://schemas.openxmlformats.org/officeDocument/2006/relationships/image" Target="../media/image6.sv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1.jpeg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16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slideLayout" Target="../slideLayouts/slideLayout7.xml"/><Relationship Id="rId7" Type="http://schemas.openxmlformats.org/officeDocument/2006/relationships/image" Target="../media/image20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10" Type="http://schemas.openxmlformats.org/officeDocument/2006/relationships/image" Target="../media/image2.png"/><Relationship Id="rId4" Type="http://schemas.openxmlformats.org/officeDocument/2006/relationships/image" Target="../media/image17.png"/><Relationship Id="rId9" Type="http://schemas.openxmlformats.org/officeDocument/2006/relationships/image" Target="../media/image2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2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813" b="78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직사각형 1"/>
          <p:cNvSpPr/>
          <p:nvPr/>
        </p:nvSpPr>
        <p:spPr>
          <a:xfrm>
            <a:off x="0" y="0"/>
            <a:ext cx="12216800" cy="685800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rgbClr val="65B0B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flipH="1">
            <a:off x="5000796" y="5860763"/>
            <a:ext cx="2326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>
                <a:solidFill>
                  <a:schemeClr val="bg1"/>
                </a:solidFill>
              </a:rPr>
              <a:t>Team CONAI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715499" y="6505575"/>
            <a:ext cx="2406429" cy="21544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800" dirty="0">
                <a:solidFill>
                  <a:schemeClr val="bg1"/>
                </a:solidFill>
                <a:latin typeface="+mn-ea"/>
              </a:rPr>
              <a:t>Copyrightⓒ. Saebyeol Yu. All Rights Reserved.</a:t>
            </a:r>
            <a:endParaRPr lang="ko-KR" altLang="en-US" sz="800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EA0C92D-8F9C-41F3-8D4B-062B950694B7}"/>
              </a:ext>
            </a:extLst>
          </p:cNvPr>
          <p:cNvSpPr txBox="1"/>
          <p:nvPr/>
        </p:nvSpPr>
        <p:spPr>
          <a:xfrm flipH="1">
            <a:off x="5089288" y="6274743"/>
            <a:ext cx="232600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 err="1">
                <a:solidFill>
                  <a:schemeClr val="bg1"/>
                </a:solidFill>
              </a:rPr>
              <a:t>문승준</a:t>
            </a:r>
            <a:r>
              <a:rPr lang="ko-KR" altLang="en-US" sz="1600" dirty="0">
                <a:solidFill>
                  <a:schemeClr val="bg1"/>
                </a:solidFill>
              </a:rPr>
              <a:t> </a:t>
            </a:r>
            <a:r>
              <a:rPr lang="ko-KR" altLang="en-US" sz="1600" dirty="0" err="1">
                <a:solidFill>
                  <a:schemeClr val="bg1"/>
                </a:solidFill>
              </a:rPr>
              <a:t>목요한</a:t>
            </a:r>
            <a:r>
              <a:rPr lang="ko-KR" altLang="en-US" sz="1600" dirty="0">
                <a:solidFill>
                  <a:schemeClr val="bg1"/>
                </a:solidFill>
              </a:rPr>
              <a:t> 이혜지</a:t>
            </a:r>
            <a:endParaRPr lang="en-US" altLang="ko-KR" sz="1600" dirty="0">
              <a:solidFill>
                <a:schemeClr val="bg1"/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8B898BF-79B2-4227-B89C-50EE2436AE80}"/>
              </a:ext>
            </a:extLst>
          </p:cNvPr>
          <p:cNvSpPr txBox="1"/>
          <p:nvPr/>
        </p:nvSpPr>
        <p:spPr>
          <a:xfrm>
            <a:off x="3055562" y="2384969"/>
            <a:ext cx="6109365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5400" b="1" dirty="0">
                <a:solidFill>
                  <a:schemeClr val="bg1"/>
                </a:solidFill>
              </a:rPr>
              <a:t>페르소나를 반영한 </a:t>
            </a:r>
            <a:endParaRPr lang="en-US" altLang="ko-KR" sz="5400" b="1" dirty="0">
              <a:solidFill>
                <a:schemeClr val="bg1"/>
              </a:solidFill>
            </a:endParaRPr>
          </a:p>
          <a:p>
            <a:pPr algn="ctr"/>
            <a:r>
              <a:rPr lang="ko-KR" altLang="en-US" sz="5400" b="1" dirty="0">
                <a:solidFill>
                  <a:schemeClr val="bg1"/>
                </a:solidFill>
              </a:rPr>
              <a:t>영어 교육용 </a:t>
            </a:r>
            <a:r>
              <a:rPr lang="ko-KR" altLang="en-US" sz="5400" b="1" dirty="0" err="1">
                <a:solidFill>
                  <a:schemeClr val="bg1"/>
                </a:solidFill>
              </a:rPr>
              <a:t>챗봇</a:t>
            </a:r>
            <a:endParaRPr lang="ko-KR" altLang="en-US" sz="54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E846A5-DCA5-4C99-B7D4-8FD53BA2DC35}"/>
              </a:ext>
            </a:extLst>
          </p:cNvPr>
          <p:cNvSpPr txBox="1"/>
          <p:nvPr/>
        </p:nvSpPr>
        <p:spPr>
          <a:xfrm flipH="1">
            <a:off x="2507361" y="2177979"/>
            <a:ext cx="417752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>
                <a:solidFill>
                  <a:schemeClr val="bg1"/>
                </a:solidFill>
              </a:rPr>
              <a:t>소프트웨어종합설계 최종 발표</a:t>
            </a:r>
            <a:endParaRPr lang="en-US" altLang="ko-KR" sz="1600" dirty="0">
              <a:solidFill>
                <a:schemeClr val="bg1"/>
              </a:solidFill>
            </a:endParaRPr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ADF351FE-496C-4814-AEBF-1707A647FE4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99860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090"/>
    </mc:Choice>
    <mc:Fallback>
      <p:transition spd="slow" advTm="80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3FB2ADEC-37EF-4770-8C37-611C4358F2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2816" b="57767"/>
          <a:stretch/>
        </p:blipFill>
        <p:spPr>
          <a:xfrm>
            <a:off x="276519" y="2097833"/>
            <a:ext cx="8782640" cy="3072769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823325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6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15824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동작 화면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94AD99-D268-4FCF-936B-61A954BC01D0}"/>
              </a:ext>
            </a:extLst>
          </p:cNvPr>
          <p:cNvSpPr txBox="1"/>
          <p:nvPr/>
        </p:nvSpPr>
        <p:spPr>
          <a:xfrm>
            <a:off x="2361955" y="1148931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Demonstration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02891CA-23CE-4A6C-A14D-D9F253DBF84C}"/>
              </a:ext>
            </a:extLst>
          </p:cNvPr>
          <p:cNvSpPr/>
          <p:nvPr/>
        </p:nvSpPr>
        <p:spPr>
          <a:xfrm>
            <a:off x="9436231" y="2155399"/>
            <a:ext cx="2557806" cy="5524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Topic Injection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96D04B1-A6F1-4C85-9DD0-4D0B0E7E84A0}"/>
              </a:ext>
            </a:extLst>
          </p:cNvPr>
          <p:cNvSpPr/>
          <p:nvPr/>
        </p:nvSpPr>
        <p:spPr>
          <a:xfrm>
            <a:off x="9436231" y="3398304"/>
            <a:ext cx="2557806" cy="5524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Persona Injection</a:t>
            </a:r>
            <a:endParaRPr lang="ko-KR" altLang="en-US" dirty="0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B8F334C9-BE78-4616-B620-DAFE21B48403}"/>
              </a:ext>
            </a:extLst>
          </p:cNvPr>
          <p:cNvCxnSpPr>
            <a:cxnSpLocks/>
            <a:stCxn id="20" idx="1"/>
            <a:endCxn id="32" idx="3"/>
          </p:cNvCxnSpPr>
          <p:nvPr/>
        </p:nvCxnSpPr>
        <p:spPr>
          <a:xfrm rot="10800000" flipV="1">
            <a:off x="9059159" y="2431625"/>
            <a:ext cx="377073" cy="341700"/>
          </a:xfrm>
          <a:prstGeom prst="bentConnector3">
            <a:avLst>
              <a:gd name="adj1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2726DDC7-1D6C-4AB8-BAA9-FB2682571E0B}"/>
              </a:ext>
            </a:extLst>
          </p:cNvPr>
          <p:cNvCxnSpPr>
            <a:cxnSpLocks/>
            <a:stCxn id="24" idx="1"/>
            <a:endCxn id="33" idx="3"/>
          </p:cNvCxnSpPr>
          <p:nvPr/>
        </p:nvCxnSpPr>
        <p:spPr>
          <a:xfrm rot="10800000">
            <a:off x="9059159" y="3184338"/>
            <a:ext cx="377073" cy="490192"/>
          </a:xfrm>
          <a:prstGeom prst="bentConnector3">
            <a:avLst>
              <a:gd name="adj1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C331B19-7410-4646-A0A8-211FE4BC9029}"/>
              </a:ext>
            </a:extLst>
          </p:cNvPr>
          <p:cNvSpPr/>
          <p:nvPr/>
        </p:nvSpPr>
        <p:spPr>
          <a:xfrm>
            <a:off x="312419" y="2569973"/>
            <a:ext cx="8746739" cy="406703"/>
          </a:xfrm>
          <a:prstGeom prst="rect">
            <a:avLst/>
          </a:prstGeom>
          <a:noFill/>
          <a:ln w="28575">
            <a:solidFill>
              <a:srgbClr val="68B3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05480F-1143-4C3B-8DE5-85A7328A87F2}"/>
              </a:ext>
            </a:extLst>
          </p:cNvPr>
          <p:cNvSpPr/>
          <p:nvPr/>
        </p:nvSpPr>
        <p:spPr>
          <a:xfrm>
            <a:off x="312419" y="2980986"/>
            <a:ext cx="8746739" cy="406703"/>
          </a:xfrm>
          <a:prstGeom prst="rect">
            <a:avLst/>
          </a:prstGeom>
          <a:noFill/>
          <a:ln w="28575">
            <a:solidFill>
              <a:srgbClr val="68B3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87312436-4E04-4C3C-A7C1-DB032F9B29DC}"/>
              </a:ext>
            </a:extLst>
          </p:cNvPr>
          <p:cNvSpPr/>
          <p:nvPr/>
        </p:nvSpPr>
        <p:spPr>
          <a:xfrm>
            <a:off x="9436231" y="4618151"/>
            <a:ext cx="2557806" cy="5524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Persona Example</a:t>
            </a:r>
            <a:endParaRPr lang="ko-KR" altLang="en-US" dirty="0"/>
          </a:p>
        </p:txBody>
      </p:sp>
      <p:cxnSp>
        <p:nvCxnSpPr>
          <p:cNvPr id="37" name="연결선: 꺾임 36">
            <a:extLst>
              <a:ext uri="{FF2B5EF4-FFF2-40B4-BE49-F238E27FC236}">
                <a16:creationId xmlns:a16="http://schemas.microsoft.com/office/drawing/2014/main" id="{366C27DB-B392-403B-9A3E-ABE1286F16D3}"/>
              </a:ext>
            </a:extLst>
          </p:cNvPr>
          <p:cNvCxnSpPr>
            <a:cxnSpLocks/>
            <a:stCxn id="36" idx="1"/>
            <a:endCxn id="38" idx="3"/>
          </p:cNvCxnSpPr>
          <p:nvPr/>
        </p:nvCxnSpPr>
        <p:spPr>
          <a:xfrm rot="10800000">
            <a:off x="9059159" y="4040253"/>
            <a:ext cx="377073" cy="854124"/>
          </a:xfrm>
          <a:prstGeom prst="bentConnector3">
            <a:avLst>
              <a:gd name="adj1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직사각형 37">
            <a:extLst>
              <a:ext uri="{FF2B5EF4-FFF2-40B4-BE49-F238E27FC236}">
                <a16:creationId xmlns:a16="http://schemas.microsoft.com/office/drawing/2014/main" id="{7EE1C361-902B-44BB-8B33-13A935E4CD8F}"/>
              </a:ext>
            </a:extLst>
          </p:cNvPr>
          <p:cNvSpPr/>
          <p:nvPr/>
        </p:nvSpPr>
        <p:spPr>
          <a:xfrm>
            <a:off x="312419" y="3836901"/>
            <a:ext cx="8746739" cy="406703"/>
          </a:xfrm>
          <a:prstGeom prst="rect">
            <a:avLst/>
          </a:prstGeom>
          <a:noFill/>
          <a:ln w="28575">
            <a:solidFill>
              <a:srgbClr val="68B3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40" name="직선 화살표 연결선 39">
            <a:extLst>
              <a:ext uri="{FF2B5EF4-FFF2-40B4-BE49-F238E27FC236}">
                <a16:creationId xmlns:a16="http://schemas.microsoft.com/office/drawing/2014/main" id="{2710352B-3789-46EA-A92A-799E7FFDA493}"/>
              </a:ext>
            </a:extLst>
          </p:cNvPr>
          <p:cNvCxnSpPr>
            <a:cxnSpLocks/>
          </p:cNvCxnSpPr>
          <p:nvPr/>
        </p:nvCxnSpPr>
        <p:spPr>
          <a:xfrm flipV="1">
            <a:off x="1329179" y="3308808"/>
            <a:ext cx="3469064" cy="731445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직사각형 41">
            <a:extLst>
              <a:ext uri="{FF2B5EF4-FFF2-40B4-BE49-F238E27FC236}">
                <a16:creationId xmlns:a16="http://schemas.microsoft.com/office/drawing/2014/main" id="{9556DA83-53C6-452F-B057-47D4DFF2A2E1}"/>
              </a:ext>
            </a:extLst>
          </p:cNvPr>
          <p:cNvSpPr/>
          <p:nvPr/>
        </p:nvSpPr>
        <p:spPr>
          <a:xfrm>
            <a:off x="4835951" y="3163297"/>
            <a:ext cx="1442301" cy="19038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990D0B71-D3F8-4708-BB9A-F02D4170CDC4}"/>
              </a:ext>
            </a:extLst>
          </p:cNvPr>
          <p:cNvSpPr/>
          <p:nvPr/>
        </p:nvSpPr>
        <p:spPr>
          <a:xfrm>
            <a:off x="716438" y="4046735"/>
            <a:ext cx="1159496" cy="15762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04ADB3F0-1FDE-46C7-B85D-60514D76E28B}"/>
              </a:ext>
            </a:extLst>
          </p:cNvPr>
          <p:cNvSpPr/>
          <p:nvPr/>
        </p:nvSpPr>
        <p:spPr>
          <a:xfrm>
            <a:off x="9436230" y="2773324"/>
            <a:ext cx="2557807" cy="4626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>
                <a:solidFill>
                  <a:schemeClr val="tx1"/>
                </a:solidFill>
              </a:rPr>
              <a:t>Current topic is blue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5A239404-9247-43B6-BD06-C02169433165}"/>
              </a:ext>
            </a:extLst>
          </p:cNvPr>
          <p:cNvSpPr/>
          <p:nvPr/>
        </p:nvSpPr>
        <p:spPr>
          <a:xfrm>
            <a:off x="9436229" y="5269488"/>
            <a:ext cx="2557807" cy="4626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>
                <a:solidFill>
                  <a:schemeClr val="tx1"/>
                </a:solidFill>
              </a:rPr>
              <a:t>Example of persona shown in conversation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5A562817-6A4B-430C-8316-76760116B8E6}"/>
              </a:ext>
            </a:extLst>
          </p:cNvPr>
          <p:cNvSpPr/>
          <p:nvPr/>
        </p:nvSpPr>
        <p:spPr>
          <a:xfrm>
            <a:off x="9436228" y="4040252"/>
            <a:ext cx="2557807" cy="4626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>
                <a:solidFill>
                  <a:schemeClr val="tx1"/>
                </a:solidFill>
              </a:rPr>
              <a:t>4 Topics are given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221C5C27-54CF-4382-A6B9-EA22B84CF1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364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82"/>
    </mc:Choice>
    <mc:Fallback>
      <p:transition spd="slow" advTm="117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3FB2ADEC-37EF-4770-8C37-611C4358F2E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181" t="24122" r="3015" b="1242"/>
          <a:stretch/>
        </p:blipFill>
        <p:spPr>
          <a:xfrm>
            <a:off x="312418" y="1741029"/>
            <a:ext cx="7900224" cy="4659771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823325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6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1582484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동작 화면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94AD99-D268-4FCF-936B-61A954BC01D0}"/>
              </a:ext>
            </a:extLst>
          </p:cNvPr>
          <p:cNvSpPr txBox="1"/>
          <p:nvPr/>
        </p:nvSpPr>
        <p:spPr>
          <a:xfrm>
            <a:off x="2361955" y="1148931"/>
            <a:ext cx="13484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Demonstration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102891CA-23CE-4A6C-A14D-D9F253DBF84C}"/>
              </a:ext>
            </a:extLst>
          </p:cNvPr>
          <p:cNvSpPr/>
          <p:nvPr/>
        </p:nvSpPr>
        <p:spPr>
          <a:xfrm>
            <a:off x="9436231" y="2155399"/>
            <a:ext cx="2557806" cy="5524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Subject Diversion</a:t>
            </a:r>
            <a:endParaRPr lang="ko-KR" altLang="en-US" dirty="0"/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D96D04B1-A6F1-4C85-9DD0-4D0B0E7E84A0}"/>
              </a:ext>
            </a:extLst>
          </p:cNvPr>
          <p:cNvSpPr/>
          <p:nvPr/>
        </p:nvSpPr>
        <p:spPr>
          <a:xfrm>
            <a:off x="9436228" y="3392024"/>
            <a:ext cx="2557806" cy="5524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Subject </a:t>
            </a:r>
            <a:r>
              <a:rPr lang="en-US" altLang="ko-KR" dirty="0" err="1"/>
              <a:t>Adherance</a:t>
            </a:r>
            <a:endParaRPr lang="ko-KR" altLang="en-US" dirty="0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B8F334C9-BE78-4616-B620-DAFE21B48403}"/>
              </a:ext>
            </a:extLst>
          </p:cNvPr>
          <p:cNvCxnSpPr>
            <a:cxnSpLocks/>
            <a:stCxn id="20" idx="1"/>
            <a:endCxn id="32" idx="3"/>
          </p:cNvCxnSpPr>
          <p:nvPr/>
        </p:nvCxnSpPr>
        <p:spPr>
          <a:xfrm rot="10800000" flipV="1">
            <a:off x="8212643" y="2431624"/>
            <a:ext cx="1223589" cy="64683"/>
          </a:xfrm>
          <a:prstGeom prst="bentConnector3">
            <a:avLst>
              <a:gd name="adj1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연결선: 꺾임 28">
            <a:extLst>
              <a:ext uri="{FF2B5EF4-FFF2-40B4-BE49-F238E27FC236}">
                <a16:creationId xmlns:a16="http://schemas.microsoft.com/office/drawing/2014/main" id="{2726DDC7-1D6C-4AB8-BAA9-FB2682571E0B}"/>
              </a:ext>
            </a:extLst>
          </p:cNvPr>
          <p:cNvCxnSpPr>
            <a:cxnSpLocks/>
            <a:stCxn id="24" idx="1"/>
            <a:endCxn id="33" idx="3"/>
          </p:cNvCxnSpPr>
          <p:nvPr/>
        </p:nvCxnSpPr>
        <p:spPr>
          <a:xfrm rot="10800000">
            <a:off x="8212642" y="3586360"/>
            <a:ext cx="1223586" cy="81890"/>
          </a:xfrm>
          <a:prstGeom prst="bentConnector3">
            <a:avLst>
              <a:gd name="adj1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AC331B19-7410-4646-A0A8-211FE4BC9029}"/>
              </a:ext>
            </a:extLst>
          </p:cNvPr>
          <p:cNvSpPr/>
          <p:nvPr/>
        </p:nvSpPr>
        <p:spPr>
          <a:xfrm>
            <a:off x="312419" y="2142161"/>
            <a:ext cx="7900223" cy="708294"/>
          </a:xfrm>
          <a:prstGeom prst="rect">
            <a:avLst/>
          </a:prstGeom>
          <a:noFill/>
          <a:ln w="28575">
            <a:solidFill>
              <a:srgbClr val="68B3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7805480F-1143-4C3B-8DE5-85A7328A87F2}"/>
              </a:ext>
            </a:extLst>
          </p:cNvPr>
          <p:cNvSpPr/>
          <p:nvPr/>
        </p:nvSpPr>
        <p:spPr>
          <a:xfrm>
            <a:off x="312419" y="3221732"/>
            <a:ext cx="7900223" cy="729255"/>
          </a:xfrm>
          <a:prstGeom prst="rect">
            <a:avLst/>
          </a:prstGeom>
          <a:noFill/>
          <a:ln w="28575">
            <a:solidFill>
              <a:srgbClr val="68B3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4141A33-2ACD-4588-9B66-D46B85BCDA61}"/>
              </a:ext>
            </a:extLst>
          </p:cNvPr>
          <p:cNvSpPr/>
          <p:nvPr/>
        </p:nvSpPr>
        <p:spPr>
          <a:xfrm>
            <a:off x="9436231" y="4653886"/>
            <a:ext cx="2557806" cy="55245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Error Correction</a:t>
            </a:r>
            <a:endParaRPr lang="ko-KR" altLang="en-US" dirty="0"/>
          </a:p>
        </p:txBody>
      </p: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EDEE407D-2421-43AB-AB5C-C50F6B849446}"/>
              </a:ext>
            </a:extLst>
          </p:cNvPr>
          <p:cNvCxnSpPr>
            <a:cxnSpLocks/>
            <a:stCxn id="18" idx="1"/>
            <a:endCxn id="22" idx="3"/>
          </p:cNvCxnSpPr>
          <p:nvPr/>
        </p:nvCxnSpPr>
        <p:spPr>
          <a:xfrm rot="10800000" flipV="1">
            <a:off x="8212641" y="4930111"/>
            <a:ext cx="1223591" cy="119697"/>
          </a:xfrm>
          <a:prstGeom prst="bentConnector3">
            <a:avLst>
              <a:gd name="adj1" fmla="val 50000"/>
            </a:avLst>
          </a:prstGeom>
          <a:ln w="2857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4CE19926-A6A4-4FE9-9A11-7F4773B0A01D}"/>
              </a:ext>
            </a:extLst>
          </p:cNvPr>
          <p:cNvSpPr/>
          <p:nvPr/>
        </p:nvSpPr>
        <p:spPr>
          <a:xfrm>
            <a:off x="312417" y="4678532"/>
            <a:ext cx="7900223" cy="742554"/>
          </a:xfrm>
          <a:prstGeom prst="rect">
            <a:avLst/>
          </a:prstGeom>
          <a:noFill/>
          <a:ln w="28575">
            <a:solidFill>
              <a:srgbClr val="68B3B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532F4882-DB3E-47A9-B482-D77E84D7BD42}"/>
              </a:ext>
            </a:extLst>
          </p:cNvPr>
          <p:cNvSpPr/>
          <p:nvPr/>
        </p:nvSpPr>
        <p:spPr>
          <a:xfrm>
            <a:off x="9436229" y="5269488"/>
            <a:ext cx="2557807" cy="4626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>
                <a:solidFill>
                  <a:schemeClr val="tx1"/>
                </a:solidFill>
              </a:rPr>
              <a:t>Example of Error Correction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98500B4F-462F-4695-9C0D-9BA60FE5DBA4}"/>
              </a:ext>
            </a:extLst>
          </p:cNvPr>
          <p:cNvSpPr/>
          <p:nvPr/>
        </p:nvSpPr>
        <p:spPr>
          <a:xfrm>
            <a:off x="9436228" y="3950987"/>
            <a:ext cx="2557807" cy="4626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>
                <a:solidFill>
                  <a:schemeClr val="tx1"/>
                </a:solidFill>
              </a:rPr>
              <a:t>Suggested subject is used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43CFF900-5557-494D-8C8E-4CA8B3FAB6F2}"/>
              </a:ext>
            </a:extLst>
          </p:cNvPr>
          <p:cNvSpPr/>
          <p:nvPr/>
        </p:nvSpPr>
        <p:spPr>
          <a:xfrm>
            <a:off x="9436227" y="2799894"/>
            <a:ext cx="2557807" cy="462609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Wingdings" panose="05000000000000000000" pitchFamily="2" charset="2"/>
              <a:buChar char="ü"/>
            </a:pPr>
            <a:r>
              <a:rPr lang="en-US" altLang="ko-KR" sz="1400" dirty="0">
                <a:solidFill>
                  <a:schemeClr val="tx1"/>
                </a:solidFill>
              </a:rPr>
              <a:t>Suggested conversion subject is not used</a:t>
            </a:r>
            <a:endParaRPr lang="ko-KR" altLang="en-US" sz="1400" dirty="0">
              <a:solidFill>
                <a:schemeClr val="tx1"/>
              </a:solidFill>
            </a:endParaRPr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8261F08A-613B-41D7-9B98-358EDE1BDE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29146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9537"/>
    </mc:Choice>
    <mc:Fallback>
      <p:transition spd="slow" advTm="195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057895" y="3058825"/>
            <a:ext cx="2076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200" dirty="0">
                <a:solidFill>
                  <a:schemeClr val="bg1"/>
                </a:solidFill>
              </a:rPr>
              <a:t>감사합니다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5719134" y="3643600"/>
            <a:ext cx="75373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bg1"/>
                </a:solidFill>
              </a:rPr>
              <a:t>CONAI</a:t>
            </a:r>
            <a:endParaRPr lang="ko-KR" altLang="en-US" sz="1400" dirty="0">
              <a:solidFill>
                <a:schemeClr val="bg1"/>
              </a:solidFill>
            </a:endParaRPr>
          </a:p>
        </p:txBody>
      </p:sp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467B1239-9B8A-4301-83F5-6193A25481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46826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2"/>
    </mc:Choice>
    <mc:Fallback>
      <p:transition spd="slow" advTm="27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823325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1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17620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모델 정의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94AD99-D268-4FCF-936B-61A954BC01D0}"/>
              </a:ext>
            </a:extLst>
          </p:cNvPr>
          <p:cNvSpPr txBox="1"/>
          <p:nvPr/>
        </p:nvSpPr>
        <p:spPr>
          <a:xfrm>
            <a:off x="2361955" y="1148931"/>
            <a:ext cx="1438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Model</a:t>
            </a:r>
            <a:r>
              <a:rPr lang="ko-KR" altLang="en-US" sz="1400" dirty="0">
                <a:solidFill>
                  <a:schemeClr val="accent4"/>
                </a:solidFill>
              </a:rPr>
              <a:t> </a:t>
            </a:r>
            <a:r>
              <a:rPr lang="en-US" altLang="ko-KR" sz="1400" dirty="0">
                <a:solidFill>
                  <a:schemeClr val="accent4"/>
                </a:solidFill>
              </a:rPr>
              <a:t>definition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5FD51EE-B6D7-43DB-B32D-95800CE4FF53}"/>
              </a:ext>
            </a:extLst>
          </p:cNvPr>
          <p:cNvSpPr txBox="1"/>
          <p:nvPr/>
        </p:nvSpPr>
        <p:spPr>
          <a:xfrm rot="10800000" flipV="1">
            <a:off x="0" y="6642556"/>
            <a:ext cx="9020706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800" dirty="0">
                <a:solidFill>
                  <a:schemeClr val="accent4"/>
                </a:solidFill>
              </a:rPr>
              <a:t>이미지 출처 </a:t>
            </a:r>
            <a:r>
              <a:rPr lang="en-US" altLang="ko-KR" sz="800" dirty="0">
                <a:solidFill>
                  <a:schemeClr val="accent4"/>
                </a:solidFill>
              </a:rPr>
              <a:t>:https://mk28.tistory.com/255, Proceedings of the 57th Annual Meeting of the Association for Computational Linguistics, pages 5370–5381 Florence, Italy, July 28 - August 2, 2019.  </a:t>
            </a:r>
            <a:endParaRPr lang="ko-KR" altLang="en-US" sz="800" dirty="0">
              <a:solidFill>
                <a:schemeClr val="accent4"/>
              </a:solidFill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59AFE7D-2F28-4466-AEC6-4B2AE7B9FA7E}"/>
              </a:ext>
            </a:extLst>
          </p:cNvPr>
          <p:cNvGrpSpPr/>
          <p:nvPr/>
        </p:nvGrpSpPr>
        <p:grpSpPr>
          <a:xfrm>
            <a:off x="1091954" y="2128919"/>
            <a:ext cx="10075767" cy="3678660"/>
            <a:chOff x="1091954" y="2128919"/>
            <a:chExt cx="10075767" cy="3678660"/>
          </a:xfrm>
        </p:grpSpPr>
        <p:sp>
          <p:nvSpPr>
            <p:cNvPr id="23" name="Google Shape;186;p6">
              <a:extLst>
                <a:ext uri="{FF2B5EF4-FFF2-40B4-BE49-F238E27FC236}">
                  <a16:creationId xmlns:a16="http://schemas.microsoft.com/office/drawing/2014/main" id="{BA4C810A-5C42-4B85-93AF-A6DE74C11161}"/>
                </a:ext>
              </a:extLst>
            </p:cNvPr>
            <p:cNvSpPr/>
            <p:nvPr/>
          </p:nvSpPr>
          <p:spPr>
            <a:xfrm>
              <a:off x="1091954" y="2135824"/>
              <a:ext cx="3654000" cy="3654000"/>
            </a:xfrm>
            <a:prstGeom prst="ellipse">
              <a:avLst/>
            </a:prstGeom>
            <a:solidFill>
              <a:srgbClr val="C0BEBA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" name="Google Shape;187;p6">
              <a:extLst>
                <a:ext uri="{FF2B5EF4-FFF2-40B4-BE49-F238E27FC236}">
                  <a16:creationId xmlns:a16="http://schemas.microsoft.com/office/drawing/2014/main" id="{FC5E8290-F674-4448-ACE1-930994C694EC}"/>
                </a:ext>
              </a:extLst>
            </p:cNvPr>
            <p:cNvSpPr/>
            <p:nvPr/>
          </p:nvSpPr>
          <p:spPr>
            <a:xfrm>
              <a:off x="7513721" y="2153579"/>
              <a:ext cx="3654000" cy="3654000"/>
            </a:xfrm>
            <a:prstGeom prst="ellipse">
              <a:avLst/>
            </a:prstGeom>
            <a:solidFill>
              <a:srgbClr val="C0BEBA">
                <a:alpha val="8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" name="Google Shape;188;p6">
              <a:extLst>
                <a:ext uri="{FF2B5EF4-FFF2-40B4-BE49-F238E27FC236}">
                  <a16:creationId xmlns:a16="http://schemas.microsoft.com/office/drawing/2014/main" id="{4D5F7F0E-D3CC-4039-8537-40FAE79425C7}"/>
                </a:ext>
              </a:extLst>
            </p:cNvPr>
            <p:cNvSpPr/>
            <p:nvPr/>
          </p:nvSpPr>
          <p:spPr>
            <a:xfrm>
              <a:off x="4244195" y="2128919"/>
              <a:ext cx="3653077" cy="3653077"/>
            </a:xfrm>
            <a:prstGeom prst="ellipse">
              <a:avLst/>
            </a:prstGeom>
            <a:solidFill>
              <a:schemeClr val="accent2">
                <a:alpha val="80000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6CB7B7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" name="Google Shape;189;p6">
              <a:extLst>
                <a:ext uri="{FF2B5EF4-FFF2-40B4-BE49-F238E27FC236}">
                  <a16:creationId xmlns:a16="http://schemas.microsoft.com/office/drawing/2014/main" id="{68DFCD55-5809-4ADA-BD2B-F2D065AA5DF0}"/>
                </a:ext>
              </a:extLst>
            </p:cNvPr>
            <p:cNvSpPr txBox="1"/>
            <p:nvPr/>
          </p:nvSpPr>
          <p:spPr>
            <a:xfrm>
              <a:off x="4886050" y="2540827"/>
              <a:ext cx="2411238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Error generation</a:t>
              </a:r>
              <a:endParaRPr sz="24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" name="Google Shape;190;p6">
              <a:extLst>
                <a:ext uri="{FF2B5EF4-FFF2-40B4-BE49-F238E27FC236}">
                  <a16:creationId xmlns:a16="http://schemas.microsoft.com/office/drawing/2014/main" id="{59B0902E-74CD-4B38-9AF7-2F07FD5115F9}"/>
                </a:ext>
              </a:extLst>
            </p:cNvPr>
            <p:cNvSpPr txBox="1"/>
            <p:nvPr/>
          </p:nvSpPr>
          <p:spPr>
            <a:xfrm>
              <a:off x="7998774" y="2566296"/>
              <a:ext cx="2611509" cy="46162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Word Extraction</a:t>
              </a:r>
              <a:endParaRPr sz="2400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" name="Google Shape;191;p6">
              <a:extLst>
                <a:ext uri="{FF2B5EF4-FFF2-40B4-BE49-F238E27FC236}">
                  <a16:creationId xmlns:a16="http://schemas.microsoft.com/office/drawing/2014/main" id="{337F6956-4317-44E7-A256-B886E613B09C}"/>
                </a:ext>
              </a:extLst>
            </p:cNvPr>
            <p:cNvSpPr txBox="1"/>
            <p:nvPr/>
          </p:nvSpPr>
          <p:spPr>
            <a:xfrm>
              <a:off x="2238558" y="2534497"/>
              <a:ext cx="1332416" cy="461665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2400" dirty="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Chatbot</a:t>
              </a:r>
              <a:endParaRPr sz="2400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" name="Google Shape;194;p6">
              <a:extLst>
                <a:ext uri="{FF2B5EF4-FFF2-40B4-BE49-F238E27FC236}">
                  <a16:creationId xmlns:a16="http://schemas.microsoft.com/office/drawing/2014/main" id="{60C5FC36-0B52-4CB9-9820-95736C9AFB58}"/>
                </a:ext>
              </a:extLst>
            </p:cNvPr>
            <p:cNvSpPr txBox="1"/>
            <p:nvPr/>
          </p:nvSpPr>
          <p:spPr>
            <a:xfrm>
              <a:off x="4566749" y="3027921"/>
              <a:ext cx="3126177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dirty="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문법 오류 교정</a:t>
              </a:r>
              <a:endParaRPr sz="1400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" name="Google Shape;195;p6">
              <a:extLst>
                <a:ext uri="{FF2B5EF4-FFF2-40B4-BE49-F238E27FC236}">
                  <a16:creationId xmlns:a16="http://schemas.microsoft.com/office/drawing/2014/main" id="{418E2D1E-BBD1-4D82-BAE6-40D0824A3B5C}"/>
                </a:ext>
              </a:extLst>
            </p:cNvPr>
            <p:cNvSpPr txBox="1"/>
            <p:nvPr/>
          </p:nvSpPr>
          <p:spPr>
            <a:xfrm>
              <a:off x="8527448" y="3014573"/>
              <a:ext cx="1720343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altLang="en-US" sz="1400" dirty="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응답 예측 및 추천</a:t>
              </a:r>
              <a:endParaRPr sz="1400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37" name="Google Shape;196;p6">
              <a:extLst>
                <a:ext uri="{FF2B5EF4-FFF2-40B4-BE49-F238E27FC236}">
                  <a16:creationId xmlns:a16="http://schemas.microsoft.com/office/drawing/2014/main" id="{F225801B-DE64-4A3E-8DE0-65C6741D2366}"/>
                </a:ext>
              </a:extLst>
            </p:cNvPr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1944209" y="3334733"/>
              <a:ext cx="2044944" cy="2054013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8" name="Google Shape;198;p6">
              <a:extLst>
                <a:ext uri="{FF2B5EF4-FFF2-40B4-BE49-F238E27FC236}">
                  <a16:creationId xmlns:a16="http://schemas.microsoft.com/office/drawing/2014/main" id="{DF83A49B-8854-4646-827C-4964F7426661}"/>
                </a:ext>
              </a:extLst>
            </p:cNvPr>
            <p:cNvSpPr/>
            <p:nvPr/>
          </p:nvSpPr>
          <p:spPr>
            <a:xfrm>
              <a:off x="5091228" y="3493378"/>
              <a:ext cx="2077218" cy="665877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 am go.</a:t>
              </a:r>
              <a:endParaRPr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" name="Google Shape;199;p6">
              <a:extLst>
                <a:ext uri="{FF2B5EF4-FFF2-40B4-BE49-F238E27FC236}">
                  <a16:creationId xmlns:a16="http://schemas.microsoft.com/office/drawing/2014/main" id="{79500025-79BD-4569-BD73-B58EED7F12A5}"/>
                </a:ext>
              </a:extLst>
            </p:cNvPr>
            <p:cNvSpPr/>
            <p:nvPr/>
          </p:nvSpPr>
          <p:spPr>
            <a:xfrm>
              <a:off x="5091228" y="4701032"/>
              <a:ext cx="2077218" cy="665877"/>
            </a:xfrm>
            <a:prstGeom prst="roundRect">
              <a:avLst>
                <a:gd name="adj" fmla="val 16667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800" dirty="0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rPr>
                <a:t>I am going.</a:t>
              </a:r>
              <a:endParaRPr sz="18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" name="Google Shape;200;p6">
              <a:extLst>
                <a:ext uri="{FF2B5EF4-FFF2-40B4-BE49-F238E27FC236}">
                  <a16:creationId xmlns:a16="http://schemas.microsoft.com/office/drawing/2014/main" id="{011D0CED-67DC-43CF-B2B0-B485C257C0CF}"/>
                </a:ext>
              </a:extLst>
            </p:cNvPr>
            <p:cNvSpPr/>
            <p:nvPr/>
          </p:nvSpPr>
          <p:spPr>
            <a:xfrm>
              <a:off x="5863419" y="4234649"/>
              <a:ext cx="519626" cy="41522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rgbClr val="262626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pic>
          <p:nvPicPr>
            <p:cNvPr id="41" name="Google Shape;201;p6">
              <a:extLst>
                <a:ext uri="{FF2B5EF4-FFF2-40B4-BE49-F238E27FC236}">
                  <a16:creationId xmlns:a16="http://schemas.microsoft.com/office/drawing/2014/main" id="{C2398CC0-3056-43BA-9C35-C5D6CD852690}"/>
                </a:ext>
              </a:extLst>
            </p:cNvPr>
            <p:cNvPicPr preferRelativeResize="0"/>
            <p:nvPr/>
          </p:nvPicPr>
          <p:blipFill rotWithShape="1">
            <a:blip r:embed="rId5">
              <a:alphaModFix/>
            </a:blip>
            <a:srcRect/>
            <a:stretch/>
          </p:blipFill>
          <p:spPr>
            <a:xfrm>
              <a:off x="7998774" y="3334680"/>
              <a:ext cx="2748763" cy="171671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" name="Google Shape;195;p6">
              <a:extLst>
                <a:ext uri="{FF2B5EF4-FFF2-40B4-BE49-F238E27FC236}">
                  <a16:creationId xmlns:a16="http://schemas.microsoft.com/office/drawing/2014/main" id="{35365330-C4BD-4485-8A93-4117F89B0E11}"/>
                </a:ext>
              </a:extLst>
            </p:cNvPr>
            <p:cNvSpPr txBox="1"/>
            <p:nvPr/>
          </p:nvSpPr>
          <p:spPr>
            <a:xfrm>
              <a:off x="1166949" y="3003067"/>
              <a:ext cx="3504010" cy="307736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altLang="ko-KR" sz="1400" dirty="0" err="1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DodecaDialogue</a:t>
              </a:r>
              <a:r>
                <a:rPr lang="en-US" altLang="ko-KR" sz="1400" dirty="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 </a:t>
              </a:r>
              <a:r>
                <a:rPr lang="ko-KR" altLang="en-US" sz="1400" dirty="0" err="1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챗봇</a:t>
              </a:r>
              <a:r>
                <a:rPr lang="ko-KR" altLang="en-US" sz="1400" dirty="0">
                  <a:solidFill>
                    <a:schemeClr val="accent4"/>
                  </a:solidFill>
                  <a:latin typeface="Arial"/>
                  <a:ea typeface="Arial"/>
                  <a:cs typeface="Arial"/>
                  <a:sym typeface="Arial"/>
                </a:rPr>
                <a:t> 모델</a:t>
              </a:r>
              <a:endParaRPr sz="1400" dirty="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609D3B93-A536-49FF-BBC4-421BEA296D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97918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99"/>
    </mc:Choice>
    <mc:Fallback>
      <p:transition spd="slow" advTm="307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6104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817222" y="652394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1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57748" y="645071"/>
            <a:ext cx="1762021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모델 정의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336416" y="1180991"/>
            <a:ext cx="14382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Model definition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804E9693-7A89-457E-9227-55DEDD9FE003}"/>
              </a:ext>
            </a:extLst>
          </p:cNvPr>
          <p:cNvSpPr txBox="1"/>
          <p:nvPr/>
        </p:nvSpPr>
        <p:spPr>
          <a:xfrm>
            <a:off x="1200917" y="4288983"/>
            <a:ext cx="301986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endParaRPr lang="ko-KR" altLang="en-US" sz="1600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A964556A-016B-44F9-93BE-6F3F960F3155}"/>
              </a:ext>
            </a:extLst>
          </p:cNvPr>
          <p:cNvSpPr/>
          <p:nvPr/>
        </p:nvSpPr>
        <p:spPr>
          <a:xfrm>
            <a:off x="9761687" y="1792293"/>
            <a:ext cx="2246811" cy="78476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Error Correction Model</a:t>
            </a:r>
            <a:endParaRPr lang="ko-KR" altLang="en-US" dirty="0"/>
          </a:p>
        </p:txBody>
      </p:sp>
      <p:sp>
        <p:nvSpPr>
          <p:cNvPr id="23" name="직사각형 22">
            <a:extLst>
              <a:ext uri="{FF2B5EF4-FFF2-40B4-BE49-F238E27FC236}">
                <a16:creationId xmlns:a16="http://schemas.microsoft.com/office/drawing/2014/main" id="{9F78543C-B295-4C01-BF88-594642D58279}"/>
              </a:ext>
            </a:extLst>
          </p:cNvPr>
          <p:cNvSpPr/>
          <p:nvPr/>
        </p:nvSpPr>
        <p:spPr>
          <a:xfrm>
            <a:off x="9761687" y="2702474"/>
            <a:ext cx="2246811" cy="78476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Chatbot Model</a:t>
            </a:r>
            <a:endParaRPr lang="ko-KR" altLang="en-US" dirty="0"/>
          </a:p>
        </p:txBody>
      </p:sp>
      <p:sp>
        <p:nvSpPr>
          <p:cNvPr id="25" name="직사각형 24">
            <a:extLst>
              <a:ext uri="{FF2B5EF4-FFF2-40B4-BE49-F238E27FC236}">
                <a16:creationId xmlns:a16="http://schemas.microsoft.com/office/drawing/2014/main" id="{DEBAD5E8-572B-4AC5-9F2B-54C4FB701C4F}"/>
              </a:ext>
            </a:extLst>
          </p:cNvPr>
          <p:cNvSpPr/>
          <p:nvPr/>
        </p:nvSpPr>
        <p:spPr>
          <a:xfrm>
            <a:off x="9779014" y="4016606"/>
            <a:ext cx="2246811" cy="78476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Chatbot Model2</a:t>
            </a:r>
            <a:endParaRPr lang="ko-KR" altLang="en-US" dirty="0"/>
          </a:p>
        </p:txBody>
      </p:sp>
      <p:pic>
        <p:nvPicPr>
          <p:cNvPr id="5" name="그래픽 4" descr="남자 단색으로 채워진">
            <a:extLst>
              <a:ext uri="{FF2B5EF4-FFF2-40B4-BE49-F238E27FC236}">
                <a16:creationId xmlns:a16="http://schemas.microsoft.com/office/drawing/2014/main" id="{373124F3-9813-4018-A194-1C2465DBFA2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-221895" y="3091278"/>
            <a:ext cx="2775055" cy="2775055"/>
          </a:xfrm>
          <a:prstGeom prst="rect">
            <a:avLst/>
          </a:prstGeom>
        </p:spPr>
      </p:pic>
      <p:pic>
        <p:nvPicPr>
          <p:cNvPr id="11" name="그래픽 10" descr="컴퓨터 윤곽선">
            <a:extLst>
              <a:ext uri="{FF2B5EF4-FFF2-40B4-BE49-F238E27FC236}">
                <a16:creationId xmlns:a16="http://schemas.microsoft.com/office/drawing/2014/main" id="{1359510B-20FC-4974-8CDC-D3FCF40FF68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5979873" y="3676321"/>
            <a:ext cx="1717766" cy="1717766"/>
          </a:xfrm>
          <a:prstGeom prst="rect">
            <a:avLst/>
          </a:prstGeom>
        </p:spPr>
      </p:pic>
      <p:grpSp>
        <p:nvGrpSpPr>
          <p:cNvPr id="17" name="그룹 16">
            <a:extLst>
              <a:ext uri="{FF2B5EF4-FFF2-40B4-BE49-F238E27FC236}">
                <a16:creationId xmlns:a16="http://schemas.microsoft.com/office/drawing/2014/main" id="{2E5E70B0-1E05-4F34-8D1E-8779D8BAE165}"/>
              </a:ext>
            </a:extLst>
          </p:cNvPr>
          <p:cNvGrpSpPr/>
          <p:nvPr/>
        </p:nvGrpSpPr>
        <p:grpSpPr>
          <a:xfrm>
            <a:off x="2023368" y="2396774"/>
            <a:ext cx="3105687" cy="838901"/>
            <a:chOff x="2874186" y="3696303"/>
            <a:chExt cx="3105687" cy="838901"/>
          </a:xfrm>
        </p:grpSpPr>
        <p:cxnSp>
          <p:nvCxnSpPr>
            <p:cNvPr id="13" name="직선 화살표 연결선 12">
              <a:extLst>
                <a:ext uri="{FF2B5EF4-FFF2-40B4-BE49-F238E27FC236}">
                  <a16:creationId xmlns:a16="http://schemas.microsoft.com/office/drawing/2014/main" id="{C6EB7448-1922-4B6E-BAD1-6F4FE7DD33A9}"/>
                </a:ext>
              </a:extLst>
            </p:cNvPr>
            <p:cNvCxnSpPr>
              <a:endCxn id="11" idx="1"/>
            </p:cNvCxnSpPr>
            <p:nvPr/>
          </p:nvCxnSpPr>
          <p:spPr>
            <a:xfrm>
              <a:off x="2987040" y="4535204"/>
              <a:ext cx="299283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27FF2134-60CA-4E92-83DB-C916F25A4BB8}"/>
                </a:ext>
              </a:extLst>
            </p:cNvPr>
            <p:cNvSpPr txBox="1"/>
            <p:nvPr/>
          </p:nvSpPr>
          <p:spPr>
            <a:xfrm>
              <a:off x="2874186" y="3696303"/>
              <a:ext cx="18008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>
                <a:buFont typeface="+mj-ea"/>
                <a:buAutoNum type="circleNumDbPlain"/>
              </a:pPr>
              <a:r>
                <a:rPr lang="ko-KR" altLang="en-US" dirty="0"/>
                <a:t>사용자 발화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B881BD0B-40A2-492F-8F2C-2FC68AD82C8A}"/>
                </a:ext>
              </a:extLst>
            </p:cNvPr>
            <p:cNvSpPr txBox="1"/>
            <p:nvPr/>
          </p:nvSpPr>
          <p:spPr>
            <a:xfrm>
              <a:off x="2874186" y="4104316"/>
              <a:ext cx="18008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“</a:t>
              </a:r>
              <a:r>
                <a:rPr lang="en-US" altLang="ko-KR" dirty="0" err="1"/>
                <a:t>Helo</a:t>
              </a:r>
              <a:r>
                <a:rPr lang="en-US" altLang="ko-KR" dirty="0"/>
                <a:t>?”</a:t>
              </a:r>
              <a:endParaRPr lang="ko-KR" altLang="en-US" dirty="0"/>
            </a:p>
          </p:txBody>
        </p:sp>
      </p:grp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8E7856B0-8C0E-41DF-85A6-701C93C7B5C9}"/>
              </a:ext>
            </a:extLst>
          </p:cNvPr>
          <p:cNvCxnSpPr>
            <a:cxnSpLocks/>
          </p:cNvCxnSpPr>
          <p:nvPr/>
        </p:nvCxnSpPr>
        <p:spPr>
          <a:xfrm flipV="1">
            <a:off x="7725920" y="2214235"/>
            <a:ext cx="1983689" cy="1783639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그룹 17">
            <a:extLst>
              <a:ext uri="{FF2B5EF4-FFF2-40B4-BE49-F238E27FC236}">
                <a16:creationId xmlns:a16="http://schemas.microsoft.com/office/drawing/2014/main" id="{2075500F-D0F8-4ED8-BABB-E20128260B0D}"/>
              </a:ext>
            </a:extLst>
          </p:cNvPr>
          <p:cNvGrpSpPr/>
          <p:nvPr/>
        </p:nvGrpSpPr>
        <p:grpSpPr>
          <a:xfrm>
            <a:off x="2136222" y="3382226"/>
            <a:ext cx="2992833" cy="820062"/>
            <a:chOff x="2136222" y="3514204"/>
            <a:chExt cx="2992833" cy="820062"/>
          </a:xfrm>
        </p:grpSpPr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A6EB6E22-B647-4544-9B90-D18D09304D25}"/>
                </a:ext>
              </a:extLst>
            </p:cNvPr>
            <p:cNvCxnSpPr/>
            <p:nvPr/>
          </p:nvCxnSpPr>
          <p:spPr>
            <a:xfrm>
              <a:off x="2136222" y="4334266"/>
              <a:ext cx="2992833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9D24DAD4-F05E-48FA-9429-775CD5215DBA}"/>
                </a:ext>
              </a:extLst>
            </p:cNvPr>
            <p:cNvSpPr txBox="1"/>
            <p:nvPr/>
          </p:nvSpPr>
          <p:spPr>
            <a:xfrm>
              <a:off x="3299441" y="3514204"/>
              <a:ext cx="18008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r">
                <a:buFont typeface="+mj-ea"/>
                <a:buAutoNum type="circleNumDbPlain" startAt="2"/>
              </a:pPr>
              <a:r>
                <a:rPr lang="ko-KR" altLang="en-US" dirty="0"/>
                <a:t>문법교정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366838BA-8971-4B13-83B8-658EB3665217}"/>
                </a:ext>
              </a:extLst>
            </p:cNvPr>
            <p:cNvSpPr txBox="1"/>
            <p:nvPr/>
          </p:nvSpPr>
          <p:spPr>
            <a:xfrm>
              <a:off x="3217085" y="3923869"/>
              <a:ext cx="18008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/>
                <a:t>“Hello?”</a:t>
              </a:r>
              <a:endParaRPr lang="ko-KR" altLang="en-US" dirty="0"/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D7408636-03F8-450F-A5FE-47C23E2B1ED1}"/>
              </a:ext>
            </a:extLst>
          </p:cNvPr>
          <p:cNvSpPr txBox="1"/>
          <p:nvPr/>
        </p:nvSpPr>
        <p:spPr>
          <a:xfrm rot="19023371">
            <a:off x="7300096" y="2900898"/>
            <a:ext cx="180088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+mj-ea"/>
              <a:buAutoNum type="circleNumDbPlain" startAt="2"/>
            </a:pPr>
            <a:r>
              <a:rPr lang="ko-KR" altLang="en-US" dirty="0"/>
              <a:t>문법교정</a:t>
            </a:r>
          </a:p>
        </p:txBody>
      </p:sp>
      <p:cxnSp>
        <p:nvCxnSpPr>
          <p:cNvPr id="47" name="직선 화살표 연결선 46">
            <a:extLst>
              <a:ext uri="{FF2B5EF4-FFF2-40B4-BE49-F238E27FC236}">
                <a16:creationId xmlns:a16="http://schemas.microsoft.com/office/drawing/2014/main" id="{98B91B79-D7EA-4030-AE8E-D89032986898}"/>
              </a:ext>
            </a:extLst>
          </p:cNvPr>
          <p:cNvCxnSpPr>
            <a:cxnSpLocks/>
          </p:cNvCxnSpPr>
          <p:nvPr/>
        </p:nvCxnSpPr>
        <p:spPr>
          <a:xfrm flipV="1">
            <a:off x="7713164" y="2066156"/>
            <a:ext cx="1996445" cy="1808608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직선 화살표 연결선 47">
            <a:extLst>
              <a:ext uri="{FF2B5EF4-FFF2-40B4-BE49-F238E27FC236}">
                <a16:creationId xmlns:a16="http://schemas.microsoft.com/office/drawing/2014/main" id="{8596957E-D475-4CD1-985D-F98709E6BE58}"/>
              </a:ext>
            </a:extLst>
          </p:cNvPr>
          <p:cNvCxnSpPr>
            <a:cxnSpLocks/>
            <a:endCxn id="23" idx="1"/>
          </p:cNvCxnSpPr>
          <p:nvPr/>
        </p:nvCxnSpPr>
        <p:spPr>
          <a:xfrm flipV="1">
            <a:off x="7814821" y="3094858"/>
            <a:ext cx="1946866" cy="12414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E746F052-3E9E-419E-B98B-44690FB8A90A}"/>
              </a:ext>
            </a:extLst>
          </p:cNvPr>
          <p:cNvCxnSpPr>
            <a:cxnSpLocks/>
          </p:cNvCxnSpPr>
          <p:nvPr/>
        </p:nvCxnSpPr>
        <p:spPr>
          <a:xfrm flipV="1">
            <a:off x="7782559" y="3049055"/>
            <a:ext cx="1896663" cy="120014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TextBox 54">
            <a:extLst>
              <a:ext uri="{FF2B5EF4-FFF2-40B4-BE49-F238E27FC236}">
                <a16:creationId xmlns:a16="http://schemas.microsoft.com/office/drawing/2014/main" id="{3D1ABA90-5104-431C-A1A9-1B728E75FD4D}"/>
              </a:ext>
            </a:extLst>
          </p:cNvPr>
          <p:cNvSpPr txBox="1"/>
          <p:nvPr/>
        </p:nvSpPr>
        <p:spPr>
          <a:xfrm rot="19569130">
            <a:off x="7694951" y="3371272"/>
            <a:ext cx="1707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+mj-ea"/>
              <a:buAutoNum type="circleNumDbPlain" startAt="3"/>
            </a:pPr>
            <a:r>
              <a:rPr lang="ko-KR" altLang="en-US" dirty="0" err="1"/>
              <a:t>챗봇</a:t>
            </a:r>
            <a:r>
              <a:rPr lang="ko-KR" altLang="en-US" dirty="0"/>
              <a:t> 응답</a:t>
            </a:r>
          </a:p>
        </p:txBody>
      </p: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88A61700-A5D1-4B72-8D81-BA451867FF01}"/>
              </a:ext>
            </a:extLst>
          </p:cNvPr>
          <p:cNvGrpSpPr/>
          <p:nvPr/>
        </p:nvGrpSpPr>
        <p:grpSpPr>
          <a:xfrm>
            <a:off x="1817222" y="4381997"/>
            <a:ext cx="3659751" cy="820062"/>
            <a:chOff x="1817223" y="3514204"/>
            <a:chExt cx="3659751" cy="820062"/>
          </a:xfrm>
        </p:grpSpPr>
        <p:cxnSp>
          <p:nvCxnSpPr>
            <p:cNvPr id="57" name="직선 화살표 연결선 56">
              <a:extLst>
                <a:ext uri="{FF2B5EF4-FFF2-40B4-BE49-F238E27FC236}">
                  <a16:creationId xmlns:a16="http://schemas.microsoft.com/office/drawing/2014/main" id="{264265E7-03C8-4440-B8A3-492E76241F7A}"/>
                </a:ext>
              </a:extLst>
            </p:cNvPr>
            <p:cNvCxnSpPr/>
            <p:nvPr/>
          </p:nvCxnSpPr>
          <p:spPr>
            <a:xfrm>
              <a:off x="2136222" y="4334266"/>
              <a:ext cx="2992833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BADA0DF0-5489-4CA6-A332-F8517F5D68A3}"/>
                </a:ext>
              </a:extLst>
            </p:cNvPr>
            <p:cNvSpPr txBox="1"/>
            <p:nvPr/>
          </p:nvSpPr>
          <p:spPr>
            <a:xfrm>
              <a:off x="3299441" y="3514204"/>
              <a:ext cx="180088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r">
                <a:buFont typeface="+mj-ea"/>
                <a:buAutoNum type="circleNumDbPlain" startAt="3"/>
              </a:pPr>
              <a:r>
                <a:rPr lang="ko-KR" altLang="en-US" dirty="0" err="1"/>
                <a:t>챗봇</a:t>
              </a:r>
              <a:r>
                <a:rPr lang="ko-KR" altLang="en-US" dirty="0"/>
                <a:t> 응답</a:t>
              </a:r>
            </a:p>
          </p:txBody>
        </p:sp>
        <p:sp>
          <p:nvSpPr>
            <p:cNvPr id="61" name="TextBox 60">
              <a:extLst>
                <a:ext uri="{FF2B5EF4-FFF2-40B4-BE49-F238E27FC236}">
                  <a16:creationId xmlns:a16="http://schemas.microsoft.com/office/drawing/2014/main" id="{5F770D06-DC5C-4BC1-8FB1-7B5A25512BD8}"/>
                </a:ext>
              </a:extLst>
            </p:cNvPr>
            <p:cNvSpPr txBox="1"/>
            <p:nvPr/>
          </p:nvSpPr>
          <p:spPr>
            <a:xfrm>
              <a:off x="1817223" y="3923869"/>
              <a:ext cx="365975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/>
                <a:t>“Hi. What did you have for lunch?”</a:t>
              </a:r>
              <a:endParaRPr lang="ko-KR" altLang="en-US" dirty="0"/>
            </a:p>
          </p:txBody>
        </p:sp>
      </p:grpSp>
      <p:grpSp>
        <p:nvGrpSpPr>
          <p:cNvPr id="63" name="그룹 62">
            <a:extLst>
              <a:ext uri="{FF2B5EF4-FFF2-40B4-BE49-F238E27FC236}">
                <a16:creationId xmlns:a16="http://schemas.microsoft.com/office/drawing/2014/main" id="{A7F3373D-4AFD-43A4-80E3-288CEEBBD376}"/>
              </a:ext>
            </a:extLst>
          </p:cNvPr>
          <p:cNvGrpSpPr/>
          <p:nvPr/>
        </p:nvGrpSpPr>
        <p:grpSpPr>
          <a:xfrm>
            <a:off x="1677880" y="5418235"/>
            <a:ext cx="3465633" cy="1018025"/>
            <a:chOff x="1677881" y="3514204"/>
            <a:chExt cx="3465633" cy="1018025"/>
          </a:xfrm>
        </p:grpSpPr>
        <p:cxnSp>
          <p:nvCxnSpPr>
            <p:cNvPr id="64" name="직선 화살표 연결선 63">
              <a:extLst>
                <a:ext uri="{FF2B5EF4-FFF2-40B4-BE49-F238E27FC236}">
                  <a16:creationId xmlns:a16="http://schemas.microsoft.com/office/drawing/2014/main" id="{3124EEFD-0874-4661-9CBB-EA4FF90C929A}"/>
                </a:ext>
              </a:extLst>
            </p:cNvPr>
            <p:cNvCxnSpPr/>
            <p:nvPr/>
          </p:nvCxnSpPr>
          <p:spPr>
            <a:xfrm>
              <a:off x="2150681" y="4532229"/>
              <a:ext cx="2992833" cy="0"/>
            </a:xfrm>
            <a:prstGeom prst="straightConnector1">
              <a:avLst/>
            </a:prstGeom>
            <a:ln>
              <a:solidFill>
                <a:schemeClr val="tx1"/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A2889112-EA00-4EC8-9D29-20798F0F6D45}"/>
                </a:ext>
              </a:extLst>
            </p:cNvPr>
            <p:cNvSpPr txBox="1"/>
            <p:nvPr/>
          </p:nvSpPr>
          <p:spPr>
            <a:xfrm>
              <a:off x="2681057" y="3514204"/>
              <a:ext cx="2419271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342900" indent="-342900" algn="r">
                <a:buFont typeface="+mj-ea"/>
                <a:buAutoNum type="circleNumDbPlain" startAt="5"/>
              </a:pPr>
              <a:r>
                <a:rPr lang="ko-KR" altLang="en-US" dirty="0"/>
                <a:t>다음 발화 </a:t>
              </a:r>
              <a:r>
                <a:rPr lang="ko-KR" altLang="en-US" dirty="0" err="1"/>
                <a:t>제시어</a:t>
              </a:r>
              <a:endParaRPr lang="ko-KR" altLang="en-US" dirty="0"/>
            </a:p>
          </p:txBody>
        </p:sp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40CC6B97-1AFA-47D4-BA75-73FC1A3E9730}"/>
                </a:ext>
              </a:extLst>
            </p:cNvPr>
            <p:cNvSpPr txBox="1"/>
            <p:nvPr/>
          </p:nvSpPr>
          <p:spPr>
            <a:xfrm>
              <a:off x="1677881" y="3838676"/>
              <a:ext cx="346412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ko-KR" dirty="0"/>
                <a:t>Use “Burger” and “Brownie” in your next utterance</a:t>
              </a:r>
              <a:endParaRPr lang="ko-KR" altLang="en-US" dirty="0"/>
            </a:p>
          </p:txBody>
        </p:sp>
      </p:grpSp>
      <p:sp>
        <p:nvSpPr>
          <p:cNvPr id="72" name="직사각형 71">
            <a:extLst>
              <a:ext uri="{FF2B5EF4-FFF2-40B4-BE49-F238E27FC236}">
                <a16:creationId xmlns:a16="http://schemas.microsoft.com/office/drawing/2014/main" id="{77101731-AFC5-46CB-9316-20829FCE53FE}"/>
              </a:ext>
            </a:extLst>
          </p:cNvPr>
          <p:cNvSpPr/>
          <p:nvPr/>
        </p:nvSpPr>
        <p:spPr>
          <a:xfrm>
            <a:off x="9761687" y="5561193"/>
            <a:ext cx="2246811" cy="784768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Word Extraction</a:t>
            </a:r>
          </a:p>
          <a:p>
            <a:pPr algn="ctr"/>
            <a:r>
              <a:rPr lang="en-US" altLang="ko-KR" dirty="0"/>
              <a:t>Model</a:t>
            </a:r>
            <a:endParaRPr lang="ko-KR" altLang="en-US" dirty="0"/>
          </a:p>
        </p:txBody>
      </p:sp>
      <p:cxnSp>
        <p:nvCxnSpPr>
          <p:cNvPr id="73" name="직선 화살표 연결선 72">
            <a:extLst>
              <a:ext uri="{FF2B5EF4-FFF2-40B4-BE49-F238E27FC236}">
                <a16:creationId xmlns:a16="http://schemas.microsoft.com/office/drawing/2014/main" id="{376B4666-60F9-462D-BD84-CA01E5684E41}"/>
              </a:ext>
            </a:extLst>
          </p:cNvPr>
          <p:cNvCxnSpPr>
            <a:cxnSpLocks/>
          </p:cNvCxnSpPr>
          <p:nvPr/>
        </p:nvCxnSpPr>
        <p:spPr>
          <a:xfrm>
            <a:off x="10614581" y="4791662"/>
            <a:ext cx="0" cy="7354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직선 화살표 연결선 75">
            <a:extLst>
              <a:ext uri="{FF2B5EF4-FFF2-40B4-BE49-F238E27FC236}">
                <a16:creationId xmlns:a16="http://schemas.microsoft.com/office/drawing/2014/main" id="{E5FB1AE8-3813-4719-B946-2FE93DE658DB}"/>
              </a:ext>
            </a:extLst>
          </p:cNvPr>
          <p:cNvCxnSpPr>
            <a:cxnSpLocks/>
          </p:cNvCxnSpPr>
          <p:nvPr/>
        </p:nvCxnSpPr>
        <p:spPr>
          <a:xfrm>
            <a:off x="7466029" y="5071621"/>
            <a:ext cx="2281286" cy="102752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560336F2-29D5-467D-A975-685B060FD452}"/>
              </a:ext>
            </a:extLst>
          </p:cNvPr>
          <p:cNvSpPr txBox="1"/>
          <p:nvPr/>
        </p:nvSpPr>
        <p:spPr>
          <a:xfrm rot="1446519">
            <a:off x="7488605" y="5198391"/>
            <a:ext cx="22678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+mj-ea"/>
              <a:buAutoNum type="circleNumDbPlain" startAt="5"/>
            </a:pPr>
            <a:r>
              <a:rPr lang="ko-KR" altLang="en-US" dirty="0"/>
              <a:t>다음 발화 </a:t>
            </a:r>
            <a:r>
              <a:rPr lang="ko-KR" altLang="en-US" dirty="0" err="1"/>
              <a:t>제시어</a:t>
            </a:r>
            <a:endParaRPr lang="ko-KR" altLang="en-US" dirty="0"/>
          </a:p>
        </p:txBody>
      </p:sp>
      <p:sp>
        <p:nvSpPr>
          <p:cNvPr id="88" name="TextBox 87">
            <a:extLst>
              <a:ext uri="{FF2B5EF4-FFF2-40B4-BE49-F238E27FC236}">
                <a16:creationId xmlns:a16="http://schemas.microsoft.com/office/drawing/2014/main" id="{30570CEF-1EAA-41AD-9F13-30733589CB36}"/>
              </a:ext>
            </a:extLst>
          </p:cNvPr>
          <p:cNvSpPr txBox="1"/>
          <p:nvPr/>
        </p:nvSpPr>
        <p:spPr>
          <a:xfrm>
            <a:off x="10374778" y="4759299"/>
            <a:ext cx="1707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+mj-ea"/>
              <a:buAutoNum type="circleNumDbPlain" startAt="4"/>
            </a:pPr>
            <a:r>
              <a:rPr lang="ko-KR" altLang="en-US" dirty="0" err="1"/>
              <a:t>챗봇</a:t>
            </a:r>
            <a:r>
              <a:rPr lang="ko-KR" altLang="en-US" dirty="0"/>
              <a:t> 발화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210B372C-4594-4458-9F0B-F562E815F0F0}"/>
              </a:ext>
            </a:extLst>
          </p:cNvPr>
          <p:cNvSpPr txBox="1"/>
          <p:nvPr/>
        </p:nvSpPr>
        <p:spPr>
          <a:xfrm>
            <a:off x="10374778" y="5068485"/>
            <a:ext cx="170701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ko-KR" sz="1200" dirty="0"/>
              <a:t>“I had a burger </a:t>
            </a:r>
          </a:p>
          <a:p>
            <a:pPr algn="r"/>
            <a:r>
              <a:rPr lang="en-US" altLang="ko-KR" sz="1200" dirty="0"/>
              <a:t>and a brownie.”</a:t>
            </a:r>
            <a:endParaRPr lang="ko-KR" altLang="en-US" sz="1200" dirty="0"/>
          </a:p>
        </p:txBody>
      </p:sp>
      <p:cxnSp>
        <p:nvCxnSpPr>
          <p:cNvPr id="96" name="직선 화살표 연결선 95">
            <a:extLst>
              <a:ext uri="{FF2B5EF4-FFF2-40B4-BE49-F238E27FC236}">
                <a16:creationId xmlns:a16="http://schemas.microsoft.com/office/drawing/2014/main" id="{9B69DE5D-3ECE-4699-AEB7-60E4053E5653}"/>
              </a:ext>
            </a:extLst>
          </p:cNvPr>
          <p:cNvCxnSpPr>
            <a:cxnSpLocks/>
          </p:cNvCxnSpPr>
          <p:nvPr/>
        </p:nvCxnSpPr>
        <p:spPr>
          <a:xfrm flipV="1">
            <a:off x="10569459" y="3494192"/>
            <a:ext cx="0" cy="52241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Box 100">
            <a:extLst>
              <a:ext uri="{FF2B5EF4-FFF2-40B4-BE49-F238E27FC236}">
                <a16:creationId xmlns:a16="http://schemas.microsoft.com/office/drawing/2014/main" id="{1E9548D9-2355-48B4-9725-572D6814237D}"/>
              </a:ext>
            </a:extLst>
          </p:cNvPr>
          <p:cNvSpPr txBox="1"/>
          <p:nvPr/>
        </p:nvSpPr>
        <p:spPr>
          <a:xfrm>
            <a:off x="10270846" y="3570424"/>
            <a:ext cx="17070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r">
              <a:buFont typeface="+mj-ea"/>
              <a:buAutoNum type="circleNumDbPlain" startAt="3"/>
            </a:pPr>
            <a:r>
              <a:rPr lang="ko-KR" altLang="en-US" dirty="0" err="1"/>
              <a:t>챗봇</a:t>
            </a:r>
            <a:r>
              <a:rPr lang="ko-KR" altLang="en-US" dirty="0"/>
              <a:t> 응답</a:t>
            </a:r>
          </a:p>
        </p:txBody>
      </p:sp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FE65616F-F128-48EE-8965-F68E2B0E0C3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1061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335"/>
    </mc:Choice>
    <mc:Fallback>
      <p:transition spd="slow" advTm="153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6104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817221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2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57748" y="645071"/>
            <a:ext cx="331052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기존 기술과의 차이점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2336416" y="1180991"/>
            <a:ext cx="27815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Comparison with Other Chatbots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sp>
        <p:nvSpPr>
          <p:cNvPr id="43" name="직사각형 42">
            <a:extLst>
              <a:ext uri="{FF2B5EF4-FFF2-40B4-BE49-F238E27FC236}">
                <a16:creationId xmlns:a16="http://schemas.microsoft.com/office/drawing/2014/main" id="{BCCE6E70-1BA4-4D75-A325-6B9EEDB87E93}"/>
              </a:ext>
            </a:extLst>
          </p:cNvPr>
          <p:cNvSpPr/>
          <p:nvPr/>
        </p:nvSpPr>
        <p:spPr>
          <a:xfrm rot="5400000" flipV="1">
            <a:off x="2538993" y="4290165"/>
            <a:ext cx="3898056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352364A0-30E5-4EE0-A7BE-18F69C688E97}"/>
              </a:ext>
            </a:extLst>
          </p:cNvPr>
          <p:cNvSpPr/>
          <p:nvPr/>
        </p:nvSpPr>
        <p:spPr>
          <a:xfrm rot="5400000" flipV="1">
            <a:off x="4466530" y="4298349"/>
            <a:ext cx="3898056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58BC8B3E-9E52-4509-A742-52F41067AFBD}"/>
              </a:ext>
            </a:extLst>
          </p:cNvPr>
          <p:cNvSpPr/>
          <p:nvPr/>
        </p:nvSpPr>
        <p:spPr>
          <a:xfrm rot="5400000" flipV="1">
            <a:off x="667289" y="4298348"/>
            <a:ext cx="3898056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6" name="Picture 2" descr="인공지능 학습 메이트 AI펭톡 - Apps on Google Play">
            <a:extLst>
              <a:ext uri="{FF2B5EF4-FFF2-40B4-BE49-F238E27FC236}">
                <a16:creationId xmlns:a16="http://schemas.microsoft.com/office/drawing/2014/main" id="{A761BB7D-2F0D-4B4A-8F6F-8D67CC06A3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1943" y="2097083"/>
            <a:ext cx="676674" cy="676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434E68AD-8064-4C5B-BEF3-D8143B208979}"/>
              </a:ext>
            </a:extLst>
          </p:cNvPr>
          <p:cNvSpPr/>
          <p:nvPr/>
        </p:nvSpPr>
        <p:spPr>
          <a:xfrm>
            <a:off x="904794" y="3120272"/>
            <a:ext cx="1253946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교육 방식</a:t>
            </a:r>
          </a:p>
        </p:txBody>
      </p:sp>
      <p:sp>
        <p:nvSpPr>
          <p:cNvPr id="52" name="직사각형 51">
            <a:extLst>
              <a:ext uri="{FF2B5EF4-FFF2-40B4-BE49-F238E27FC236}">
                <a16:creationId xmlns:a16="http://schemas.microsoft.com/office/drawing/2014/main" id="{E885FB57-190C-4450-810F-62E5877DFD52}"/>
              </a:ext>
            </a:extLst>
          </p:cNvPr>
          <p:cNvSpPr/>
          <p:nvPr/>
        </p:nvSpPr>
        <p:spPr>
          <a:xfrm>
            <a:off x="926298" y="4140487"/>
            <a:ext cx="1253946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대화 주제</a:t>
            </a:r>
          </a:p>
        </p:txBody>
      </p:sp>
      <p:sp>
        <p:nvSpPr>
          <p:cNvPr id="53" name="직사각형 52">
            <a:extLst>
              <a:ext uri="{FF2B5EF4-FFF2-40B4-BE49-F238E27FC236}">
                <a16:creationId xmlns:a16="http://schemas.microsoft.com/office/drawing/2014/main" id="{9CE159CF-F44B-409F-8295-5D0DCB13999D}"/>
              </a:ext>
            </a:extLst>
          </p:cNvPr>
          <p:cNvSpPr/>
          <p:nvPr/>
        </p:nvSpPr>
        <p:spPr>
          <a:xfrm>
            <a:off x="6560701" y="4137657"/>
            <a:ext cx="128094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제한 없음</a:t>
            </a:r>
          </a:p>
        </p:txBody>
      </p:sp>
      <p:sp>
        <p:nvSpPr>
          <p:cNvPr id="54" name="직사각형 53">
            <a:extLst>
              <a:ext uri="{FF2B5EF4-FFF2-40B4-BE49-F238E27FC236}">
                <a16:creationId xmlns:a16="http://schemas.microsoft.com/office/drawing/2014/main" id="{CD023759-6EBA-41A5-87C3-C284F405E8B2}"/>
              </a:ext>
            </a:extLst>
          </p:cNvPr>
          <p:cNvSpPr/>
          <p:nvPr/>
        </p:nvSpPr>
        <p:spPr>
          <a:xfrm>
            <a:off x="4292508" y="4137657"/>
            <a:ext cx="221547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제한됨</a:t>
            </a:r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AB947AC5-AF0E-4018-B884-9E8D5AFE4491}"/>
              </a:ext>
            </a:extLst>
          </p:cNvPr>
          <p:cNvSpPr/>
          <p:nvPr/>
        </p:nvSpPr>
        <p:spPr>
          <a:xfrm>
            <a:off x="8406275" y="4137657"/>
            <a:ext cx="1249951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제한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없음</a:t>
            </a:r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271F284D-07D3-48DD-9924-B6B176D44D1B}"/>
              </a:ext>
            </a:extLst>
          </p:cNvPr>
          <p:cNvSpPr/>
          <p:nvPr/>
        </p:nvSpPr>
        <p:spPr>
          <a:xfrm>
            <a:off x="904794" y="5379357"/>
            <a:ext cx="1253946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Persona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71" name="직사각형 70">
            <a:extLst>
              <a:ext uri="{FF2B5EF4-FFF2-40B4-BE49-F238E27FC236}">
                <a16:creationId xmlns:a16="http://schemas.microsoft.com/office/drawing/2014/main" id="{5A58FF58-A52C-4577-AD0E-C0EC95D844D2}"/>
              </a:ext>
            </a:extLst>
          </p:cNvPr>
          <p:cNvSpPr/>
          <p:nvPr/>
        </p:nvSpPr>
        <p:spPr>
          <a:xfrm>
            <a:off x="6539197" y="5376527"/>
            <a:ext cx="128094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있음</a:t>
            </a:r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41AE45AF-57C6-4C1A-BEA7-772ADF8BA107}"/>
              </a:ext>
            </a:extLst>
          </p:cNvPr>
          <p:cNvSpPr/>
          <p:nvPr/>
        </p:nvSpPr>
        <p:spPr>
          <a:xfrm>
            <a:off x="4271004" y="5376527"/>
            <a:ext cx="221547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없음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7A6C6CB8-B8A7-4301-95C1-89186F3F3F7F}"/>
              </a:ext>
            </a:extLst>
          </p:cNvPr>
          <p:cNvSpPr/>
          <p:nvPr/>
        </p:nvSpPr>
        <p:spPr>
          <a:xfrm>
            <a:off x="8384771" y="5376527"/>
            <a:ext cx="1249951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있음</a:t>
            </a:r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166CA373-0D3C-4767-A242-4667C3F72C20}"/>
              </a:ext>
            </a:extLst>
          </p:cNvPr>
          <p:cNvSpPr/>
          <p:nvPr/>
        </p:nvSpPr>
        <p:spPr>
          <a:xfrm>
            <a:off x="6539197" y="3130680"/>
            <a:ext cx="128094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문법 교정</a:t>
            </a:r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B3B4A9DE-AFEB-4591-B500-DB86DC6B802E}"/>
              </a:ext>
            </a:extLst>
          </p:cNvPr>
          <p:cNvSpPr/>
          <p:nvPr/>
        </p:nvSpPr>
        <p:spPr>
          <a:xfrm>
            <a:off x="4271004" y="3130680"/>
            <a:ext cx="221547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발음 교정</a:t>
            </a:r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3F790EE3-2A99-4921-A970-3E6DE9B617A9}"/>
              </a:ext>
            </a:extLst>
          </p:cNvPr>
          <p:cNvSpPr/>
          <p:nvPr/>
        </p:nvSpPr>
        <p:spPr>
          <a:xfrm>
            <a:off x="8384771" y="3130680"/>
            <a:ext cx="1249951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없음</a:t>
            </a:r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4D474837-31E6-4C73-AC85-1FD5086F8D63}"/>
              </a:ext>
            </a:extLst>
          </p:cNvPr>
          <p:cNvSpPr/>
          <p:nvPr/>
        </p:nvSpPr>
        <p:spPr>
          <a:xfrm>
            <a:off x="6605186" y="2131239"/>
            <a:ext cx="128094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 err="1">
                <a:solidFill>
                  <a:schemeClr val="tx1"/>
                </a:solidFill>
              </a:rPr>
              <a:t>Conai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 err="1">
                <a:solidFill>
                  <a:schemeClr val="tx1"/>
                </a:solidFill>
              </a:rPr>
              <a:t>챗봇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EE4D47E2-F73E-4638-9732-409F099ACCA4}"/>
              </a:ext>
            </a:extLst>
          </p:cNvPr>
          <p:cNvSpPr/>
          <p:nvPr/>
        </p:nvSpPr>
        <p:spPr>
          <a:xfrm>
            <a:off x="4674372" y="2129366"/>
            <a:ext cx="1140344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AI </a:t>
            </a:r>
            <a:r>
              <a:rPr lang="ko-KR" altLang="en-US" dirty="0" err="1">
                <a:solidFill>
                  <a:schemeClr val="tx1"/>
                </a:solidFill>
              </a:rPr>
              <a:t>펭톡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C2FCFC15-0092-451B-A7FF-AD20E2C40D12}"/>
              </a:ext>
            </a:extLst>
          </p:cNvPr>
          <p:cNvSpPr/>
          <p:nvPr/>
        </p:nvSpPr>
        <p:spPr>
          <a:xfrm>
            <a:off x="8222173" y="2131239"/>
            <a:ext cx="1033787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Replica</a:t>
            </a:r>
            <a:endParaRPr lang="ko-KR" altLang="en-US" dirty="0">
              <a:solidFill>
                <a:schemeClr val="tx1"/>
              </a:solidFill>
            </a:endParaRPr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92AD749D-18C4-42AC-9703-D54E903039E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135101" y="2248165"/>
            <a:ext cx="761861" cy="330808"/>
          </a:xfrm>
          <a:prstGeom prst="rect">
            <a:avLst/>
          </a:prstGeom>
        </p:spPr>
      </p:pic>
      <p:sp>
        <p:nvSpPr>
          <p:cNvPr id="16" name="직사각형 15">
            <a:extLst>
              <a:ext uri="{FF2B5EF4-FFF2-40B4-BE49-F238E27FC236}">
                <a16:creationId xmlns:a16="http://schemas.microsoft.com/office/drawing/2014/main" id="{08D3386A-A687-4DB7-A006-266F63BED12D}"/>
              </a:ext>
            </a:extLst>
          </p:cNvPr>
          <p:cNvSpPr/>
          <p:nvPr/>
        </p:nvSpPr>
        <p:spPr>
          <a:xfrm>
            <a:off x="6647775" y="3621210"/>
            <a:ext cx="113709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451BC1A3-008A-452A-A406-A20F7B55C112}"/>
              </a:ext>
            </a:extLst>
          </p:cNvPr>
          <p:cNvSpPr/>
          <p:nvPr/>
        </p:nvSpPr>
        <p:spPr>
          <a:xfrm>
            <a:off x="4831698" y="3621210"/>
            <a:ext cx="113709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44B9CFC3-D18F-48AC-9B79-5DE0C4056A65}"/>
              </a:ext>
            </a:extLst>
          </p:cNvPr>
          <p:cNvSpPr/>
          <p:nvPr/>
        </p:nvSpPr>
        <p:spPr>
          <a:xfrm>
            <a:off x="6644752" y="4657535"/>
            <a:ext cx="113709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ED083A23-F459-4F5D-8381-35163CA44D29}"/>
              </a:ext>
            </a:extLst>
          </p:cNvPr>
          <p:cNvSpPr/>
          <p:nvPr/>
        </p:nvSpPr>
        <p:spPr>
          <a:xfrm>
            <a:off x="6644752" y="5845312"/>
            <a:ext cx="113709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FDBC8E4-6711-49FD-9AA8-7AE7BC431E79}"/>
              </a:ext>
            </a:extLst>
          </p:cNvPr>
          <p:cNvSpPr/>
          <p:nvPr/>
        </p:nvSpPr>
        <p:spPr>
          <a:xfrm>
            <a:off x="8443193" y="5845312"/>
            <a:ext cx="113709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F3D1A75C-D516-4896-A7EB-165E1A947927}"/>
              </a:ext>
            </a:extLst>
          </p:cNvPr>
          <p:cNvSpPr/>
          <p:nvPr/>
        </p:nvSpPr>
        <p:spPr>
          <a:xfrm>
            <a:off x="8464697" y="4657535"/>
            <a:ext cx="113709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1" name="직사각형 90">
            <a:extLst>
              <a:ext uri="{FF2B5EF4-FFF2-40B4-BE49-F238E27FC236}">
                <a16:creationId xmlns:a16="http://schemas.microsoft.com/office/drawing/2014/main" id="{14EE9724-AF13-4A63-ACFD-48E4130F8815}"/>
              </a:ext>
            </a:extLst>
          </p:cNvPr>
          <p:cNvSpPr/>
          <p:nvPr/>
        </p:nvSpPr>
        <p:spPr>
          <a:xfrm rot="5400000" flipV="1">
            <a:off x="6147869" y="4290166"/>
            <a:ext cx="3898056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2" name="직사각형 91">
            <a:extLst>
              <a:ext uri="{FF2B5EF4-FFF2-40B4-BE49-F238E27FC236}">
                <a16:creationId xmlns:a16="http://schemas.microsoft.com/office/drawing/2014/main" id="{759D2313-F566-4513-ACF9-CACD9111E84C}"/>
              </a:ext>
            </a:extLst>
          </p:cNvPr>
          <p:cNvSpPr/>
          <p:nvPr/>
        </p:nvSpPr>
        <p:spPr>
          <a:xfrm rot="5400000" flipV="1">
            <a:off x="8019343" y="4303972"/>
            <a:ext cx="3898056" cy="45719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4" name="직사각형 93">
            <a:extLst>
              <a:ext uri="{FF2B5EF4-FFF2-40B4-BE49-F238E27FC236}">
                <a16:creationId xmlns:a16="http://schemas.microsoft.com/office/drawing/2014/main" id="{51EA843B-6A1C-4379-B153-0A9FFB9B3DA8}"/>
              </a:ext>
            </a:extLst>
          </p:cNvPr>
          <p:cNvSpPr/>
          <p:nvPr/>
        </p:nvSpPr>
        <p:spPr>
          <a:xfrm>
            <a:off x="2448006" y="4137657"/>
            <a:ext cx="221547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제한됨</a:t>
            </a:r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F4DE72D2-6BD8-4909-8EA4-A3BBE266C035}"/>
              </a:ext>
            </a:extLst>
          </p:cNvPr>
          <p:cNvSpPr/>
          <p:nvPr/>
        </p:nvSpPr>
        <p:spPr>
          <a:xfrm>
            <a:off x="2426502" y="5376527"/>
            <a:ext cx="221547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없음</a:t>
            </a:r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7B963D86-6C2D-4F56-BAA5-F396D7999F24}"/>
              </a:ext>
            </a:extLst>
          </p:cNvPr>
          <p:cNvSpPr/>
          <p:nvPr/>
        </p:nvSpPr>
        <p:spPr>
          <a:xfrm>
            <a:off x="2426502" y="3130680"/>
            <a:ext cx="2215479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발음 교정</a:t>
            </a:r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7155D90A-A1F1-4467-8891-8E263F993B5F}"/>
              </a:ext>
            </a:extLst>
          </p:cNvPr>
          <p:cNvSpPr/>
          <p:nvPr/>
        </p:nvSpPr>
        <p:spPr>
          <a:xfrm>
            <a:off x="2829870" y="2129366"/>
            <a:ext cx="1140344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600" dirty="0">
                <a:solidFill>
                  <a:schemeClr val="tx1"/>
                </a:solidFill>
              </a:rPr>
              <a:t>영어</a:t>
            </a:r>
            <a:endParaRPr lang="en-US" altLang="ko-KR" sz="1600" dirty="0">
              <a:solidFill>
                <a:schemeClr val="tx1"/>
              </a:solidFill>
            </a:endParaRPr>
          </a:p>
          <a:p>
            <a:r>
              <a:rPr lang="ko-KR" altLang="en-US" sz="1600" dirty="0">
                <a:solidFill>
                  <a:schemeClr val="tx1"/>
                </a:solidFill>
              </a:rPr>
              <a:t>오디오</a:t>
            </a:r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FE30DCD8-F854-442E-BEFF-68618A46B9E9}"/>
              </a:ext>
            </a:extLst>
          </p:cNvPr>
          <p:cNvSpPr/>
          <p:nvPr/>
        </p:nvSpPr>
        <p:spPr>
          <a:xfrm>
            <a:off x="2987196" y="3621210"/>
            <a:ext cx="113709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몸집 불리는 야나두, 폭스소프트 인수 | 아주경제">
            <a:extLst>
              <a:ext uri="{FF2B5EF4-FFF2-40B4-BE49-F238E27FC236}">
                <a16:creationId xmlns:a16="http://schemas.microsoft.com/office/drawing/2014/main" id="{6680EFEA-D791-4198-ABD2-B6510A30CA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11449" y="2210436"/>
            <a:ext cx="746200" cy="412634"/>
          </a:xfrm>
          <a:prstGeom prst="rect">
            <a:avLst/>
          </a:prstGeom>
          <a:noFill/>
          <a:ln>
            <a:solidFill>
              <a:schemeClr val="tx1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FB58390A-A713-45D3-9EE7-18C00CE2E41D}"/>
              </a:ext>
            </a:extLst>
          </p:cNvPr>
          <p:cNvSpPr/>
          <p:nvPr/>
        </p:nvSpPr>
        <p:spPr>
          <a:xfrm>
            <a:off x="10382720" y="4137657"/>
            <a:ext cx="1249951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제한</a:t>
            </a:r>
            <a:r>
              <a:rPr lang="en-US" altLang="ko-KR" dirty="0">
                <a:solidFill>
                  <a:schemeClr val="tx1"/>
                </a:solidFill>
              </a:rPr>
              <a:t> </a:t>
            </a:r>
            <a:r>
              <a:rPr lang="ko-KR" altLang="en-US" dirty="0">
                <a:solidFill>
                  <a:schemeClr val="tx1"/>
                </a:solidFill>
              </a:rPr>
              <a:t>없음</a:t>
            </a:r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8B7E6EDD-B55D-4D42-810D-A61B728D1D4E}"/>
              </a:ext>
            </a:extLst>
          </p:cNvPr>
          <p:cNvSpPr/>
          <p:nvPr/>
        </p:nvSpPr>
        <p:spPr>
          <a:xfrm>
            <a:off x="10361216" y="5376527"/>
            <a:ext cx="1249951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있음</a:t>
            </a:r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4C686B3D-EB53-49C0-8962-913773CFD86B}"/>
              </a:ext>
            </a:extLst>
          </p:cNvPr>
          <p:cNvSpPr/>
          <p:nvPr/>
        </p:nvSpPr>
        <p:spPr>
          <a:xfrm>
            <a:off x="10361216" y="3130680"/>
            <a:ext cx="1249951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없음</a:t>
            </a:r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4EFF46C1-221E-4088-84E8-A878C5628CBA}"/>
              </a:ext>
            </a:extLst>
          </p:cNvPr>
          <p:cNvSpPr/>
          <p:nvPr/>
        </p:nvSpPr>
        <p:spPr>
          <a:xfrm>
            <a:off x="10198618" y="2131239"/>
            <a:ext cx="1033787" cy="59530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dirty="0">
                <a:solidFill>
                  <a:schemeClr val="tx1"/>
                </a:solidFill>
              </a:rPr>
              <a:t>Rose</a:t>
            </a:r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107" name="직사각형 106">
            <a:extLst>
              <a:ext uri="{FF2B5EF4-FFF2-40B4-BE49-F238E27FC236}">
                <a16:creationId xmlns:a16="http://schemas.microsoft.com/office/drawing/2014/main" id="{51E691C3-BA8A-4095-9093-BDA5840EBAF8}"/>
              </a:ext>
            </a:extLst>
          </p:cNvPr>
          <p:cNvSpPr/>
          <p:nvPr/>
        </p:nvSpPr>
        <p:spPr>
          <a:xfrm>
            <a:off x="10419638" y="5845312"/>
            <a:ext cx="113709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8" name="직사각형 107">
            <a:extLst>
              <a:ext uri="{FF2B5EF4-FFF2-40B4-BE49-F238E27FC236}">
                <a16:creationId xmlns:a16="http://schemas.microsoft.com/office/drawing/2014/main" id="{6FB29547-4E9B-4702-A1B5-31C8EF5DD6B2}"/>
              </a:ext>
            </a:extLst>
          </p:cNvPr>
          <p:cNvSpPr/>
          <p:nvPr/>
        </p:nvSpPr>
        <p:spPr>
          <a:xfrm>
            <a:off x="10441142" y="4657535"/>
            <a:ext cx="1137099" cy="457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D389DDC7-A1E4-4E2D-AE04-7498C0E356C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24792" y="2069008"/>
            <a:ext cx="517832" cy="646694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3" name="직사각형 2">
            <a:extLst>
              <a:ext uri="{FF2B5EF4-FFF2-40B4-BE49-F238E27FC236}">
                <a16:creationId xmlns:a16="http://schemas.microsoft.com/office/drawing/2014/main" id="{F4362F4E-C4AB-442A-9311-168961FF9314}"/>
              </a:ext>
            </a:extLst>
          </p:cNvPr>
          <p:cNvSpPr/>
          <p:nvPr/>
        </p:nvSpPr>
        <p:spPr>
          <a:xfrm>
            <a:off x="687977" y="2865119"/>
            <a:ext cx="10816046" cy="45719"/>
          </a:xfrm>
          <a:prstGeom prst="rect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직사각형 49">
            <a:extLst>
              <a:ext uri="{FF2B5EF4-FFF2-40B4-BE49-F238E27FC236}">
                <a16:creationId xmlns:a16="http://schemas.microsoft.com/office/drawing/2014/main" id="{19C3D70C-5075-4A6B-A284-5A0C7B058CD4}"/>
              </a:ext>
            </a:extLst>
          </p:cNvPr>
          <p:cNvSpPr/>
          <p:nvPr/>
        </p:nvSpPr>
        <p:spPr>
          <a:xfrm>
            <a:off x="687977" y="3947163"/>
            <a:ext cx="10816046" cy="45719"/>
          </a:xfrm>
          <a:prstGeom prst="rect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43C70D17-E74F-486C-9579-4C4755CB2F78}"/>
              </a:ext>
            </a:extLst>
          </p:cNvPr>
          <p:cNvSpPr/>
          <p:nvPr/>
        </p:nvSpPr>
        <p:spPr>
          <a:xfrm>
            <a:off x="687977" y="5030545"/>
            <a:ext cx="10816046" cy="45719"/>
          </a:xfrm>
          <a:prstGeom prst="rect">
            <a:avLst/>
          </a:prstGeom>
          <a:solidFill>
            <a:schemeClr val="accent6">
              <a:lumMod val="9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오디오 1">
            <a:hlinkClick r:id="" action="ppaction://media"/>
            <a:extLst>
              <a:ext uri="{FF2B5EF4-FFF2-40B4-BE49-F238E27FC236}">
                <a16:creationId xmlns:a16="http://schemas.microsoft.com/office/drawing/2014/main" id="{EA2F6B68-9C14-4D9F-8A8B-8AF30F2F900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453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48"/>
    </mc:Choice>
    <mc:Fallback>
      <p:transition spd="slow" advTm="125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BFBF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823326" y="652394"/>
            <a:ext cx="41229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3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306013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구현 모델</a:t>
            </a:r>
            <a:r>
              <a:rPr lang="en-US" altLang="ko-KR" sz="3000" spc="-150" dirty="0">
                <a:solidFill>
                  <a:schemeClr val="accent4"/>
                </a:solidFill>
                <a:latin typeface="+mj-ea"/>
                <a:ea typeface="+mj-ea"/>
              </a:rPr>
              <a:t>: Chatbot</a:t>
            </a:r>
            <a:endParaRPr lang="ko-KR" altLang="en-US" sz="30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94AD99-D268-4FCF-936B-61A954BC01D0}"/>
              </a:ext>
            </a:extLst>
          </p:cNvPr>
          <p:cNvSpPr txBox="1"/>
          <p:nvPr/>
        </p:nvSpPr>
        <p:spPr>
          <a:xfrm>
            <a:off x="2361955" y="1148931"/>
            <a:ext cx="25715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Implemented Models: Chatbot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B1283F4-E8DC-4F3C-A305-5A3C40720FE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1585" y="2963366"/>
            <a:ext cx="3509423" cy="2433495"/>
          </a:xfrm>
          <a:prstGeom prst="rect">
            <a:avLst/>
          </a:prstGeom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1CD66BA0-9E71-42A1-8E80-6FC0DBF727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0175" y="2963366"/>
            <a:ext cx="3678720" cy="252787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509C290-0E03-4111-9826-846B3D5AE391}"/>
              </a:ext>
            </a:extLst>
          </p:cNvPr>
          <p:cNvSpPr txBox="1"/>
          <p:nvPr/>
        </p:nvSpPr>
        <p:spPr>
          <a:xfrm>
            <a:off x="141585" y="5566676"/>
            <a:ext cx="3558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Imageseq2Seq </a:t>
            </a:r>
            <a:r>
              <a:rPr lang="en-US" altLang="ko-KR" dirty="0" err="1"/>
              <a:t>Dodecadialogue</a:t>
            </a:r>
            <a:r>
              <a:rPr lang="en-US" altLang="ko-KR" dirty="0"/>
              <a:t> fine-tuned on convai2</a:t>
            </a:r>
            <a:endParaRPr lang="ko-KR" altLang="en-US" dirty="0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A82EFCE-5917-468F-93C3-2D7EE354C1A9}"/>
              </a:ext>
            </a:extLst>
          </p:cNvPr>
          <p:cNvSpPr txBox="1"/>
          <p:nvPr/>
        </p:nvSpPr>
        <p:spPr>
          <a:xfrm>
            <a:off x="4110175" y="5566677"/>
            <a:ext cx="3558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Imageseq2Seq </a:t>
            </a:r>
            <a:r>
              <a:rPr lang="en-US" altLang="ko-KR" dirty="0" err="1"/>
              <a:t>Dodecadialogue</a:t>
            </a:r>
            <a:r>
              <a:rPr lang="en-US" altLang="ko-KR" dirty="0"/>
              <a:t> with no fine-tuning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B25E7455-46A1-4CCF-90A9-B543DC279C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071589" y="2963366"/>
            <a:ext cx="3801153" cy="2568533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135B6A9D-5C14-45F5-B78D-66D4CC23C212}"/>
              </a:ext>
            </a:extLst>
          </p:cNvPr>
          <p:cNvSpPr txBox="1"/>
          <p:nvPr/>
        </p:nvSpPr>
        <p:spPr>
          <a:xfrm>
            <a:off x="8091257" y="5597157"/>
            <a:ext cx="37814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Imageseq2Seq </a:t>
            </a:r>
            <a:r>
              <a:rPr lang="en-US" altLang="ko-KR" dirty="0" err="1"/>
              <a:t>Dodecadialogue</a:t>
            </a:r>
            <a:r>
              <a:rPr lang="en-US" altLang="ko-KR" dirty="0"/>
              <a:t> fine-tuned on wizard of </a:t>
            </a:r>
            <a:r>
              <a:rPr lang="en-US" altLang="ko-KR" dirty="0" err="1"/>
              <a:t>wikipedia</a:t>
            </a:r>
            <a:endParaRPr lang="ko-KR" alt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8B758F-70E9-4FB5-86EA-C4C65EDD7F84}"/>
              </a:ext>
            </a:extLst>
          </p:cNvPr>
          <p:cNvSpPr txBox="1"/>
          <p:nvPr/>
        </p:nvSpPr>
        <p:spPr>
          <a:xfrm>
            <a:off x="141585" y="2261366"/>
            <a:ext cx="10736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l"/>
            </a:pPr>
            <a:r>
              <a:rPr lang="en-US" altLang="ko-KR" dirty="0" err="1"/>
              <a:t>ParlAI</a:t>
            </a:r>
            <a:r>
              <a:rPr lang="en-US" altLang="ko-KR" dirty="0"/>
              <a:t>        chatbot</a:t>
            </a:r>
            <a:endParaRPr lang="ko-KR" altLang="en-US" dirty="0"/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53277DF2-03EA-4C03-9FFE-053F0964F5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527" y="2233085"/>
            <a:ext cx="425894" cy="4258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오디오 2">
            <a:hlinkClick r:id="" action="ppaction://media"/>
            <a:extLst>
              <a:ext uri="{FF2B5EF4-FFF2-40B4-BE49-F238E27FC236}">
                <a16:creationId xmlns:a16="http://schemas.microsoft.com/office/drawing/2014/main" id="{B65B8FDE-28D0-42C1-93BD-52680C4F5C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5228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120"/>
    </mc:Choice>
    <mc:Fallback>
      <p:transition spd="slow" advTm="211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823325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3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38876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구현</a:t>
            </a:r>
            <a:r>
              <a:rPr lang="en-US" altLang="ko-KR" sz="3000" spc="-150" dirty="0">
                <a:solidFill>
                  <a:schemeClr val="accent4"/>
                </a:solidFill>
                <a:latin typeface="+mj-ea"/>
                <a:ea typeface="+mj-ea"/>
              </a:rPr>
              <a:t> </a:t>
            </a:r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모델</a:t>
            </a:r>
            <a:r>
              <a:rPr lang="en-US" altLang="ko-KR" sz="3000" spc="-150" dirty="0">
                <a:solidFill>
                  <a:schemeClr val="accent4"/>
                </a:solidFill>
                <a:latin typeface="+mj-ea"/>
                <a:ea typeface="+mj-ea"/>
              </a:rPr>
              <a:t>: </a:t>
            </a:r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에러 수정 모델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94AD99-D268-4FCF-936B-61A954BC01D0}"/>
              </a:ext>
            </a:extLst>
          </p:cNvPr>
          <p:cNvSpPr txBox="1"/>
          <p:nvPr/>
        </p:nvSpPr>
        <p:spPr>
          <a:xfrm>
            <a:off x="2361955" y="1148931"/>
            <a:ext cx="375455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Implemented Models: Error Correction model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8B758F-70E9-4FB5-86EA-C4C65EDD7F84}"/>
              </a:ext>
            </a:extLst>
          </p:cNvPr>
          <p:cNvSpPr txBox="1"/>
          <p:nvPr/>
        </p:nvSpPr>
        <p:spPr>
          <a:xfrm>
            <a:off x="253767" y="1766868"/>
            <a:ext cx="7999525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Implementing Error Correction model with JFLEG Dataset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ED9766F0-6374-41F7-BD2D-14842811634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4190" y="2605863"/>
            <a:ext cx="2942856" cy="12046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DD90BAC-798E-44F2-A80D-E75A4DCA157E}"/>
              </a:ext>
            </a:extLst>
          </p:cNvPr>
          <p:cNvSpPr txBox="1"/>
          <p:nvPr/>
        </p:nvSpPr>
        <p:spPr>
          <a:xfrm>
            <a:off x="704428" y="3834861"/>
            <a:ext cx="311884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Data in JFLEG</a:t>
            </a:r>
          </a:p>
          <a:p>
            <a:r>
              <a:rPr lang="en-US" altLang="ko-KR" dirty="0"/>
              <a:t>-&gt;</a:t>
            </a:r>
            <a:r>
              <a:rPr lang="en-US" altLang="ko-KR" sz="1400" dirty="0"/>
              <a:t>each instances contains </a:t>
            </a:r>
          </a:p>
          <a:p>
            <a:r>
              <a:rPr lang="en-US" altLang="ko-KR" sz="1400" dirty="0"/>
              <a:t>1. one source sentence </a:t>
            </a:r>
          </a:p>
          <a:p>
            <a:r>
              <a:rPr lang="en-US" altLang="ko-KR" sz="1400" dirty="0"/>
              <a:t>2. four corrections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749C6F5-FD67-41BF-95FE-25EE751B39AB}"/>
              </a:ext>
            </a:extLst>
          </p:cNvPr>
          <p:cNvSpPr txBox="1"/>
          <p:nvPr/>
        </p:nvSpPr>
        <p:spPr>
          <a:xfrm>
            <a:off x="493973" y="2173515"/>
            <a:ext cx="11314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Dataset Summary: </a:t>
            </a:r>
            <a:r>
              <a:rPr lang="en-US" altLang="ko-KR" sz="1200" dirty="0"/>
              <a:t>It is a gold standard benchmark for GEC(Grammatical Error Correction) with respect to fluency as well as grammaticality.</a:t>
            </a:r>
            <a:endParaRPr lang="ko-KR" altLang="en-US" sz="12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DB1F74-2359-446F-BEC1-72F1FC98D7A5}"/>
              </a:ext>
            </a:extLst>
          </p:cNvPr>
          <p:cNvSpPr txBox="1"/>
          <p:nvPr/>
        </p:nvSpPr>
        <p:spPr>
          <a:xfrm>
            <a:off x="4062287" y="2630050"/>
            <a:ext cx="7999525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Implementing Error Correction model with</a:t>
            </a:r>
          </a:p>
          <a:p>
            <a:pPr>
              <a:lnSpc>
                <a:spcPct val="150000"/>
              </a:lnSpc>
            </a:pPr>
            <a:r>
              <a:rPr lang="en-US" altLang="ko-KR" dirty="0"/>
              <a:t>1. Encoder Decoder model using </a:t>
            </a:r>
            <a:r>
              <a:rPr lang="en-US" altLang="ko-KR" dirty="0" err="1"/>
              <a:t>Huggingface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2. Bart model using </a:t>
            </a:r>
            <a:r>
              <a:rPr lang="en-US" altLang="ko-KR" dirty="0" err="1"/>
              <a:t>Huggingface</a:t>
            </a:r>
            <a:endParaRPr lang="en-US" altLang="ko-KR" dirty="0"/>
          </a:p>
          <a:p>
            <a:pPr>
              <a:lnSpc>
                <a:spcPct val="150000"/>
              </a:lnSpc>
            </a:pPr>
            <a:r>
              <a:rPr lang="en-US" altLang="ko-KR" dirty="0"/>
              <a:t>3. T5 model using </a:t>
            </a:r>
            <a:r>
              <a:rPr lang="en-US" altLang="ko-KR" dirty="0" err="1"/>
              <a:t>HappyTransformer</a:t>
            </a:r>
            <a:endParaRPr lang="ko-KR" altLang="en-US" dirty="0"/>
          </a:p>
        </p:txBody>
      </p:sp>
      <p:pic>
        <p:nvPicPr>
          <p:cNvPr id="17" name="그림 16">
            <a:extLst>
              <a:ext uri="{FF2B5EF4-FFF2-40B4-BE49-F238E27FC236}">
                <a16:creationId xmlns:a16="http://schemas.microsoft.com/office/drawing/2014/main" id="{F1E7B2DC-582F-42CE-9F01-7B81A7FF208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6329" y="3180216"/>
            <a:ext cx="416796" cy="342247"/>
          </a:xfrm>
          <a:prstGeom prst="rect">
            <a:avLst/>
          </a:prstGeom>
        </p:spPr>
      </p:pic>
      <p:pic>
        <p:nvPicPr>
          <p:cNvPr id="18" name="그림 17">
            <a:extLst>
              <a:ext uri="{FF2B5EF4-FFF2-40B4-BE49-F238E27FC236}">
                <a16:creationId xmlns:a16="http://schemas.microsoft.com/office/drawing/2014/main" id="{25597E26-B671-406C-8C1D-D629CE97552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85646" y="3565160"/>
            <a:ext cx="416796" cy="342247"/>
          </a:xfrm>
          <a:prstGeom prst="rect">
            <a:avLst/>
          </a:prstGeom>
        </p:spPr>
      </p:pic>
      <p:pic>
        <p:nvPicPr>
          <p:cNvPr id="20" name="그림 19">
            <a:extLst>
              <a:ext uri="{FF2B5EF4-FFF2-40B4-BE49-F238E27FC236}">
                <a16:creationId xmlns:a16="http://schemas.microsoft.com/office/drawing/2014/main" id="{7AC660EB-71DA-4C45-9927-9A3FB1A2042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52195" y="3861988"/>
            <a:ext cx="551554" cy="47109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DECE602F-FF31-4A84-AE0C-644B05853769}"/>
              </a:ext>
            </a:extLst>
          </p:cNvPr>
          <p:cNvSpPr txBox="1"/>
          <p:nvPr/>
        </p:nvSpPr>
        <p:spPr>
          <a:xfrm>
            <a:off x="484705" y="5741787"/>
            <a:ext cx="35582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/>
              <a:t>Validation loss in </a:t>
            </a:r>
          </a:p>
          <a:p>
            <a:pPr algn="ctr"/>
            <a:r>
              <a:rPr lang="en-US" altLang="ko-KR" dirty="0" err="1"/>
              <a:t>bert</a:t>
            </a:r>
            <a:r>
              <a:rPr lang="en-US" altLang="ko-KR" dirty="0"/>
              <a:t> encoder-decoder model </a:t>
            </a:r>
            <a:endParaRPr lang="ko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7DC00A79-EA82-4ACB-B4A5-296E9A0FBB41}"/>
              </a:ext>
            </a:extLst>
          </p:cNvPr>
          <p:cNvSpPr txBox="1"/>
          <p:nvPr/>
        </p:nvSpPr>
        <p:spPr>
          <a:xfrm>
            <a:off x="4597994" y="5933322"/>
            <a:ext cx="2443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Validation loss in Bart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C2D05E0-AA01-4945-8D55-E2864BBF0388}"/>
              </a:ext>
            </a:extLst>
          </p:cNvPr>
          <p:cNvSpPr txBox="1"/>
          <p:nvPr/>
        </p:nvSpPr>
        <p:spPr>
          <a:xfrm>
            <a:off x="8537662" y="5880287"/>
            <a:ext cx="29510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Validation loss in T5 model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B9BEA305-33FB-4466-BD2A-9F98CF8517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341116" y="5369167"/>
            <a:ext cx="3373908" cy="474336"/>
          </a:xfrm>
          <a:prstGeom prst="rect">
            <a:avLst/>
          </a:prstGeom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3CE9B642-724B-400A-A7C9-1BAFCC1395A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39238" y="5363879"/>
            <a:ext cx="3152028" cy="424040"/>
          </a:xfrm>
          <a:prstGeom prst="rect">
            <a:avLst/>
          </a:prstGeom>
        </p:spPr>
      </p:pic>
      <p:pic>
        <p:nvPicPr>
          <p:cNvPr id="30" name="그림 29">
            <a:extLst>
              <a:ext uri="{FF2B5EF4-FFF2-40B4-BE49-F238E27FC236}">
                <a16:creationId xmlns:a16="http://schemas.microsoft.com/office/drawing/2014/main" id="{8A2D45CA-DE31-4360-9350-2938C213BF5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673373" y="5363879"/>
            <a:ext cx="2781861" cy="484912"/>
          </a:xfrm>
          <a:prstGeom prst="rect">
            <a:avLst/>
          </a:prstGeom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1603B593-7FE8-41BF-AF00-33107AF19E42}"/>
              </a:ext>
            </a:extLst>
          </p:cNvPr>
          <p:cNvSpPr txBox="1"/>
          <p:nvPr/>
        </p:nvSpPr>
        <p:spPr>
          <a:xfrm>
            <a:off x="197768" y="4748581"/>
            <a:ext cx="7999525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/>
              <a:t>Validation loss: T5 model &lt; Bart model &lt; </a:t>
            </a:r>
            <a:r>
              <a:rPr lang="en-US" altLang="ko-KR" dirty="0" err="1"/>
              <a:t>bert</a:t>
            </a:r>
            <a:r>
              <a:rPr lang="en-US" altLang="ko-KR" dirty="0"/>
              <a:t> encoder-decoder model</a:t>
            </a:r>
            <a:endParaRPr lang="ko-KR" altLang="en-US" dirty="0"/>
          </a:p>
        </p:txBody>
      </p:sp>
      <p:pic>
        <p:nvPicPr>
          <p:cNvPr id="10" name="오디오 9">
            <a:hlinkClick r:id="" action="ppaction://media"/>
            <a:extLst>
              <a:ext uri="{FF2B5EF4-FFF2-40B4-BE49-F238E27FC236}">
                <a16:creationId xmlns:a16="http://schemas.microsoft.com/office/drawing/2014/main" id="{0E0DBD3E-A3AD-413A-A86A-DA924EDB53F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134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623"/>
    </mc:Choice>
    <mc:Fallback>
      <p:transition spd="slow" advTm="176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A8C3D38-5CE2-4FB2-BBAB-EE6CB073C4DE}"/>
              </a:ext>
            </a:extLst>
          </p:cNvPr>
          <p:cNvSpPr txBox="1"/>
          <p:nvPr/>
        </p:nvSpPr>
        <p:spPr>
          <a:xfrm>
            <a:off x="402841" y="1982639"/>
            <a:ext cx="43242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dirty="0"/>
              <a:t>Model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C2683D38-FFF2-4D0C-8909-3DACD81EF5D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560" y="2351971"/>
            <a:ext cx="4589802" cy="3329302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CCD7832-A39C-410F-8A2E-02935BCAE921}"/>
              </a:ext>
            </a:extLst>
          </p:cNvPr>
          <p:cNvSpPr txBox="1"/>
          <p:nvPr/>
        </p:nvSpPr>
        <p:spPr>
          <a:xfrm>
            <a:off x="825560" y="5704381"/>
            <a:ext cx="4369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Different with generating response model</a:t>
            </a:r>
            <a:endParaRPr lang="ko-KR" altLang="en-US" sz="14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B5C1703-0E29-4333-8F41-DD79D56B7947}"/>
              </a:ext>
            </a:extLst>
          </p:cNvPr>
          <p:cNvSpPr txBox="1"/>
          <p:nvPr/>
        </p:nvSpPr>
        <p:spPr>
          <a:xfrm>
            <a:off x="1823325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3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045EEAD-811C-4024-8CDE-317495185B92}"/>
              </a:ext>
            </a:extLst>
          </p:cNvPr>
          <p:cNvSpPr txBox="1"/>
          <p:nvPr/>
        </p:nvSpPr>
        <p:spPr>
          <a:xfrm>
            <a:off x="2263852" y="645071"/>
            <a:ext cx="388760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구현</a:t>
            </a:r>
            <a:r>
              <a:rPr lang="en-US" altLang="ko-KR" sz="3000" spc="-150" dirty="0">
                <a:solidFill>
                  <a:schemeClr val="accent4"/>
                </a:solidFill>
                <a:latin typeface="+mj-ea"/>
                <a:ea typeface="+mj-ea"/>
              </a:rPr>
              <a:t> </a:t>
            </a:r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모델</a:t>
            </a:r>
            <a:r>
              <a:rPr lang="en-US" altLang="ko-KR" sz="3000" spc="-150" dirty="0">
                <a:solidFill>
                  <a:schemeClr val="accent4"/>
                </a:solidFill>
                <a:latin typeface="+mj-ea"/>
                <a:ea typeface="+mj-ea"/>
              </a:rPr>
              <a:t>: </a:t>
            </a:r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발화 예측 모델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572204B-B4F7-4436-AC9A-7386C367FD87}"/>
              </a:ext>
            </a:extLst>
          </p:cNvPr>
          <p:cNvSpPr txBox="1"/>
          <p:nvPr/>
        </p:nvSpPr>
        <p:spPr>
          <a:xfrm>
            <a:off x="2361955" y="1148931"/>
            <a:ext cx="41040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Implemented Models: Utterance Prediction Model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29E31F5-8B76-40A3-9079-B071982A7D94}"/>
              </a:ext>
            </a:extLst>
          </p:cNvPr>
          <p:cNvSpPr txBox="1"/>
          <p:nvPr/>
        </p:nvSpPr>
        <p:spPr>
          <a:xfrm>
            <a:off x="6465964" y="5717593"/>
            <a:ext cx="43692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/>
              <a:t>Used </a:t>
            </a:r>
            <a:r>
              <a:rPr lang="en-US" altLang="ko-KR" sz="1400" dirty="0" err="1"/>
              <a:t>pos_tag</a:t>
            </a:r>
            <a:r>
              <a:rPr lang="en-US" altLang="ko-KR" sz="1400" dirty="0"/>
              <a:t> of </a:t>
            </a:r>
            <a:r>
              <a:rPr lang="en-US" altLang="ko-KR" sz="1400" dirty="0" err="1"/>
              <a:t>nltk</a:t>
            </a:r>
            <a:r>
              <a:rPr lang="en-US" altLang="ko-KR" sz="1400" dirty="0"/>
              <a:t> library</a:t>
            </a:r>
            <a:endParaRPr lang="ko-KR" altLang="en-US" sz="1400" dirty="0"/>
          </a:p>
        </p:txBody>
      </p:sp>
      <p:pic>
        <p:nvPicPr>
          <p:cNvPr id="19" name="그림 18">
            <a:extLst>
              <a:ext uri="{FF2B5EF4-FFF2-40B4-BE49-F238E27FC236}">
                <a16:creationId xmlns:a16="http://schemas.microsoft.com/office/drawing/2014/main" id="{9C1F42B4-96A3-4348-8021-EF3C38FBA6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86048" y="2348001"/>
            <a:ext cx="4772415" cy="335638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245E802-DAA2-49A2-A6F4-48488ADC88D9}"/>
              </a:ext>
            </a:extLst>
          </p:cNvPr>
          <p:cNvSpPr txBox="1"/>
          <p:nvPr/>
        </p:nvSpPr>
        <p:spPr>
          <a:xfrm>
            <a:off x="6151455" y="1878254"/>
            <a:ext cx="2871173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 err="1"/>
              <a:t>word_extraction</a:t>
            </a:r>
            <a:endParaRPr lang="ko-KR" altLang="en-US" dirty="0"/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5D5B998F-DE72-4974-9F79-782212F1D9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88429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1547"/>
    </mc:Choice>
    <mc:Fallback>
      <p:transition spd="slow" advTm="215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823325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4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2608406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전체 모델 병합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94AD99-D268-4FCF-936B-61A954BC01D0}"/>
              </a:ext>
            </a:extLst>
          </p:cNvPr>
          <p:cNvSpPr txBox="1"/>
          <p:nvPr/>
        </p:nvSpPr>
        <p:spPr>
          <a:xfrm>
            <a:off x="2361955" y="1148931"/>
            <a:ext cx="302037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Combining all modularized models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AE0480E2-C9B2-0449-A5AE-6F896A99D7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4350" y="1741029"/>
            <a:ext cx="6603902" cy="454436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E3CDCB6-3475-9F4A-8682-43B097C83738}"/>
              </a:ext>
            </a:extLst>
          </p:cNvPr>
          <p:cNvSpPr txBox="1"/>
          <p:nvPr/>
        </p:nvSpPr>
        <p:spPr>
          <a:xfrm>
            <a:off x="7600949" y="1863090"/>
            <a:ext cx="439937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ko-Kore-KR" sz="2000" dirty="0"/>
              <a:t>-By using modularized models,</a:t>
            </a:r>
          </a:p>
          <a:p>
            <a:endParaRPr kumimoji="1" lang="en-US" altLang="ko-Kore-KR" sz="2000" dirty="0"/>
          </a:p>
          <a:p>
            <a:r>
              <a:rPr kumimoji="1" lang="en-US" altLang="ko-Kore-KR" sz="2000" dirty="0"/>
              <a:t>Post</a:t>
            </a:r>
          </a:p>
          <a:p>
            <a:r>
              <a:rPr kumimoji="1" lang="en-US" altLang="ko-Kore-KR" sz="2000" dirty="0"/>
              <a:t>       1. Error correction sentence</a:t>
            </a:r>
          </a:p>
          <a:p>
            <a:r>
              <a:rPr kumimoji="1" lang="en-US" altLang="ko-Kore-KR" sz="2000" dirty="0"/>
              <a:t>       2. Model utterance</a:t>
            </a:r>
          </a:p>
          <a:p>
            <a:r>
              <a:rPr kumimoji="1" lang="en-US" altLang="ko-Kore-KR" sz="2000" dirty="0"/>
              <a:t>       3. Recommended words to client</a:t>
            </a:r>
            <a:endParaRPr kumimoji="1" lang="ko-Kore-KR" altLang="en-US" sz="2000" dirty="0"/>
          </a:p>
        </p:txBody>
      </p:sp>
      <p:pic>
        <p:nvPicPr>
          <p:cNvPr id="7" name="오디오 6">
            <a:hlinkClick r:id="" action="ppaction://media"/>
            <a:extLst>
              <a:ext uri="{FF2B5EF4-FFF2-40B4-BE49-F238E27FC236}">
                <a16:creationId xmlns:a16="http://schemas.microsoft.com/office/drawing/2014/main" id="{34EA66D2-F9C3-4EC6-B68F-F76A0CD1648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9761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058"/>
    </mc:Choice>
    <mc:Fallback>
      <p:transition spd="slow" advTm="1405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0"/>
            <a:ext cx="12192000" cy="16383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823325" y="652394"/>
            <a:ext cx="41229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altLang="ko-KR" sz="3200" b="1" dirty="0">
                <a:solidFill>
                  <a:schemeClr val="accent4"/>
                </a:solidFill>
              </a:rPr>
              <a:t>5</a:t>
            </a:r>
            <a:endParaRPr lang="ko-KR" altLang="en-US" sz="3200" b="1" dirty="0">
              <a:solidFill>
                <a:schemeClr val="accent4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63852" y="645071"/>
            <a:ext cx="4329390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000" spc="-150" dirty="0">
                <a:solidFill>
                  <a:schemeClr val="accent4"/>
                </a:solidFill>
                <a:latin typeface="+mj-ea"/>
                <a:ea typeface="+mj-ea"/>
              </a:rPr>
              <a:t>추가 연구</a:t>
            </a:r>
            <a:r>
              <a:rPr lang="en-US" altLang="ko-KR" sz="3000" spc="-150" dirty="0">
                <a:solidFill>
                  <a:schemeClr val="accent4"/>
                </a:solidFill>
                <a:latin typeface="+mj-ea"/>
                <a:ea typeface="+mj-ea"/>
              </a:rPr>
              <a:t>: Topic &amp; Persona</a:t>
            </a:r>
            <a:endParaRPr lang="ko-KR" altLang="en-US" sz="3000" spc="-150" dirty="0">
              <a:solidFill>
                <a:schemeClr val="accent4"/>
              </a:solidFill>
              <a:latin typeface="+mj-ea"/>
              <a:ea typeface="+mj-ea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994AD99-D268-4FCF-936B-61A954BC01D0}"/>
              </a:ext>
            </a:extLst>
          </p:cNvPr>
          <p:cNvSpPr txBox="1"/>
          <p:nvPr/>
        </p:nvSpPr>
        <p:spPr>
          <a:xfrm>
            <a:off x="2361955" y="1148931"/>
            <a:ext cx="363682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dirty="0">
                <a:solidFill>
                  <a:schemeClr val="accent4"/>
                </a:solidFill>
              </a:rPr>
              <a:t>Additional Study: Topic &amp; Persona selection</a:t>
            </a:r>
            <a:endParaRPr lang="ko-KR" altLang="en-US" sz="1400" dirty="0">
              <a:solidFill>
                <a:schemeClr val="accent4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38B758F-70E9-4FB5-86EA-C4C65EDD7F84}"/>
              </a:ext>
            </a:extLst>
          </p:cNvPr>
          <p:cNvSpPr txBox="1"/>
          <p:nvPr/>
        </p:nvSpPr>
        <p:spPr>
          <a:xfrm>
            <a:off x="1320482" y="4225806"/>
            <a:ext cx="3146381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Persona Example</a:t>
            </a:r>
            <a:endParaRPr lang="ko-KR" alt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93BCB3A-C631-4851-B719-14FEBB4A2D03}"/>
              </a:ext>
            </a:extLst>
          </p:cNvPr>
          <p:cNvSpPr txBox="1"/>
          <p:nvPr/>
        </p:nvSpPr>
        <p:spPr>
          <a:xfrm>
            <a:off x="7448407" y="4225805"/>
            <a:ext cx="3146381" cy="4565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dirty="0"/>
              <a:t>Topic Example</a:t>
            </a:r>
            <a:endParaRPr lang="ko-KR" altLang="en-US" dirty="0"/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B4DCA6E0-A211-43F0-BE96-98C266395B7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99" b="70683"/>
          <a:stretch/>
        </p:blipFill>
        <p:spPr>
          <a:xfrm>
            <a:off x="333666" y="2259757"/>
            <a:ext cx="5120015" cy="2017338"/>
          </a:xfrm>
          <a:prstGeom prst="rect">
            <a:avLst/>
          </a:prstGeom>
        </p:spPr>
      </p:pic>
      <p:pic>
        <p:nvPicPr>
          <p:cNvPr id="7" name="그림 6" descr="텍스트이(가) 표시된 사진&#10;&#10;자동 생성된 설명">
            <a:extLst>
              <a:ext uri="{FF2B5EF4-FFF2-40B4-BE49-F238E27FC236}">
                <a16:creationId xmlns:a16="http://schemas.microsoft.com/office/drawing/2014/main" id="{CC7C96CA-97BA-4406-B657-E10000CB7CCD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34176"/>
          <a:stretch/>
        </p:blipFill>
        <p:spPr>
          <a:xfrm>
            <a:off x="6720990" y="2259758"/>
            <a:ext cx="4601217" cy="2017338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1331C0DA-561A-4193-93DD-DA8B2F302D91}"/>
              </a:ext>
            </a:extLst>
          </p:cNvPr>
          <p:cNvSpPr/>
          <p:nvPr/>
        </p:nvSpPr>
        <p:spPr>
          <a:xfrm>
            <a:off x="333666" y="4838548"/>
            <a:ext cx="10988541" cy="1404594"/>
          </a:xfrm>
          <a:prstGeom prst="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</a:rPr>
              <a:t>Persona and Topic Injection is used to avoid generality in conversations.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</a:rPr>
              <a:t>Chatbots with Persona and Topic Injection bring up relatively interesting conversations</a:t>
            </a:r>
          </a:p>
          <a:p>
            <a:endParaRPr lang="en-US" altLang="ko-KR" sz="1600" dirty="0">
              <a:solidFill>
                <a:schemeClr val="tx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ko-KR" sz="1600" dirty="0">
                <a:solidFill>
                  <a:schemeClr val="tx1"/>
                </a:solidFill>
              </a:rPr>
              <a:t>Injected when chatbot is initialized</a:t>
            </a:r>
          </a:p>
        </p:txBody>
      </p:sp>
      <p:pic>
        <p:nvPicPr>
          <p:cNvPr id="12" name="오디오 11">
            <a:hlinkClick r:id="" action="ppaction://media"/>
            <a:extLst>
              <a:ext uri="{FF2B5EF4-FFF2-40B4-BE49-F238E27FC236}">
                <a16:creationId xmlns:a16="http://schemas.microsoft.com/office/drawing/2014/main" id="{E19B9356-82BD-4822-87A0-35FCC62D9A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88738" y="6154738"/>
            <a:ext cx="487362" cy="48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447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151"/>
    </mc:Choice>
    <mc:Fallback>
      <p:transition spd="slow" advTm="141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오늘의 PPT 색상 테마 008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free">
      <a:majorFont>
        <a:latin typeface="Arial"/>
        <a:ea typeface="나눔스퀘어라운드 Regular"/>
        <a:cs typeface=""/>
      </a:majorFont>
      <a:minorFont>
        <a:latin typeface="Arial"/>
        <a:ea typeface="나눔스퀘어라운드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accent2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2260</TotalTime>
  <Words>501</Words>
  <Application>Microsoft Office PowerPoint</Application>
  <PresentationFormat>와이드스크린</PresentationFormat>
  <Paragraphs>139</Paragraphs>
  <Slides>12</Slides>
  <Notes>0</Notes>
  <HiddenSlides>0</HiddenSlides>
  <MMClips>12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6" baseType="lpstr">
      <vt:lpstr>나눔스퀘어라운드 Regular</vt:lpstr>
      <vt:lpstr>Arial</vt:lpstr>
      <vt:lpstr>Wingdings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Saebyeol Yu</dc:creator>
  <cp:lastModifiedBy>이 혜지</cp:lastModifiedBy>
  <cp:revision>138</cp:revision>
  <dcterms:created xsi:type="dcterms:W3CDTF">2015-07-07T04:48:58Z</dcterms:created>
  <dcterms:modified xsi:type="dcterms:W3CDTF">2021-11-27T13:38:38Z</dcterms:modified>
</cp:coreProperties>
</file>

<file path=docProps/thumbnail.jpeg>
</file>